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34" r:id="rId3"/>
    <p:sldMasterId id="2147483658" r:id="rId4"/>
    <p:sldMasterId id="2147483661" r:id="rId5"/>
    <p:sldMasterId id="2147483735" r:id="rId6"/>
    <p:sldMasterId id="2147483742" r:id="rId7"/>
  </p:sldMasterIdLst>
  <p:notesMasterIdLst>
    <p:notesMasterId r:id="rId49"/>
  </p:notesMasterIdLst>
  <p:handoutMasterIdLst>
    <p:handoutMasterId r:id="rId50"/>
  </p:handoutMasterIdLst>
  <p:sldIdLst>
    <p:sldId id="257" r:id="rId8"/>
    <p:sldId id="258" r:id="rId9"/>
    <p:sldId id="292" r:id="rId10"/>
    <p:sldId id="260" r:id="rId11"/>
    <p:sldId id="290" r:id="rId12"/>
    <p:sldId id="291" r:id="rId13"/>
    <p:sldId id="287" r:id="rId14"/>
    <p:sldId id="294" r:id="rId15"/>
    <p:sldId id="304" r:id="rId16"/>
    <p:sldId id="293" r:id="rId17"/>
    <p:sldId id="295" r:id="rId18"/>
    <p:sldId id="280" r:id="rId19"/>
    <p:sldId id="297" r:id="rId20"/>
    <p:sldId id="281" r:id="rId21"/>
    <p:sldId id="262" r:id="rId22"/>
    <p:sldId id="296" r:id="rId23"/>
    <p:sldId id="298" r:id="rId24"/>
    <p:sldId id="299" r:id="rId25"/>
    <p:sldId id="263" r:id="rId26"/>
    <p:sldId id="300" r:id="rId27"/>
    <p:sldId id="301" r:id="rId28"/>
    <p:sldId id="302" r:id="rId29"/>
    <p:sldId id="303" r:id="rId30"/>
    <p:sldId id="264" r:id="rId31"/>
    <p:sldId id="265" r:id="rId32"/>
    <p:sldId id="266" r:id="rId33"/>
    <p:sldId id="267" r:id="rId34"/>
    <p:sldId id="268" r:id="rId35"/>
    <p:sldId id="269" r:id="rId36"/>
    <p:sldId id="270" r:id="rId37"/>
    <p:sldId id="271" r:id="rId38"/>
    <p:sldId id="289" r:id="rId39"/>
    <p:sldId id="272" r:id="rId40"/>
    <p:sldId id="273" r:id="rId41"/>
    <p:sldId id="274" r:id="rId42"/>
    <p:sldId id="275" r:id="rId43"/>
    <p:sldId id="276" r:id="rId44"/>
    <p:sldId id="285" r:id="rId45"/>
    <p:sldId id="283" r:id="rId46"/>
    <p:sldId id="284" r:id="rId47"/>
    <p:sldId id="286" r:id="rId48"/>
  </p:sldIdLst>
  <p:sldSz cx="9180513" cy="6888163"/>
  <p:notesSz cx="6797675" cy="9982200"/>
  <p:defaultTextStyle>
    <a:defPPr>
      <a:defRPr lang="de-DE"/>
    </a:defPPr>
    <a:lvl1pPr algn="l" rtl="0" fontAlgn="base">
      <a:lnSpc>
        <a:spcPct val="90000"/>
      </a:lnSpc>
      <a:spcBef>
        <a:spcPct val="50000"/>
      </a:spcBef>
      <a:spcAft>
        <a:spcPct val="0"/>
      </a:spcAft>
      <a:defRPr sz="2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20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20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20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06">
          <p15:clr>
            <a:srgbClr val="A4A3A4"/>
          </p15:clr>
        </p15:guide>
        <p15:guide id="2" orient="horz" pos="4120">
          <p15:clr>
            <a:srgbClr val="A4A3A4"/>
          </p15:clr>
        </p15:guide>
        <p15:guide id="3" pos="66">
          <p15:clr>
            <a:srgbClr val="A4A3A4"/>
          </p15:clr>
        </p15:guide>
        <p15:guide id="4" pos="5327">
          <p15:clr>
            <a:srgbClr val="A4A3A4"/>
          </p15:clr>
        </p15:guide>
        <p15:guide id="5" pos="449">
          <p15:clr>
            <a:srgbClr val="A4A3A4"/>
          </p15:clr>
        </p15:guide>
      </p15:sldGuideLst>
    </p:ext>
    <p:ext uri="{2D200454-40CA-4A62-9FC3-DE9A4176ACB9}">
      <p15:notesGuideLst xmlns:p15="http://schemas.microsoft.com/office/powerpoint/2012/main">
        <p15:guide id="1" orient="horz" pos="314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anasj" initials="" lastIdx="1" clrIdx="0"/>
  <p:cmAuthor id="1" name="planasj" initials="J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58595B"/>
    <a:srgbClr val="FFFFFF"/>
    <a:srgbClr val="AAAAAA"/>
    <a:srgbClr val="969696"/>
    <a:srgbClr val="787878"/>
    <a:srgbClr val="4F98A9"/>
    <a:srgbClr val="569FB0"/>
    <a:srgbClr val="80B7C4"/>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8" autoAdjust="0"/>
    <p:restoredTop sz="78563" autoAdjust="0"/>
  </p:normalViewPr>
  <p:slideViewPr>
    <p:cSldViewPr snapToGrid="0">
      <p:cViewPr varScale="1">
        <p:scale>
          <a:sx n="57" d="100"/>
          <a:sy n="57" d="100"/>
        </p:scale>
        <p:origin x="1788" y="72"/>
      </p:cViewPr>
      <p:guideLst>
        <p:guide orient="horz" pos="1006"/>
        <p:guide orient="horz" pos="4120"/>
        <p:guide pos="66"/>
        <p:guide pos="5327"/>
        <p:guide pos="449"/>
      </p:guideLst>
    </p:cSldViewPr>
  </p:slideViewPr>
  <p:outlineViewPr>
    <p:cViewPr>
      <p:scale>
        <a:sx n="33" d="100"/>
        <a:sy n="33" d="100"/>
      </p:scale>
      <p:origin x="0" y="50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3" d="100"/>
          <a:sy n="73" d="100"/>
        </p:scale>
        <p:origin x="-2280" y="-102"/>
      </p:cViewPr>
      <p:guideLst>
        <p:guide orient="horz" pos="3145"/>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st.baintern.de\dfs\011\Ablagen\D01100-CF4\Auftr&#228;ge\2013\Arbeitsmarkt_allgemein\Fachkr&#228;ftebedarf\Vortr&#228;ge\Mustervortrag_kurz_Januar_2014\Index%202003-2013%20SVB%20nach%20Abschluss.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st.baintern.de\dfs\011\Ablagen\D01100-CF4\Auftr&#228;ge\2014\Akademiker\Produkte\Vortr&#228;ge\Akad_allgemein\Daten\Alo\Alo%20Akademiker%202000-201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Arbeitsblat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39002267573697E-2"/>
          <c:y val="0"/>
          <c:w val="0.76817460317460318"/>
          <c:h val="0.93458670758039308"/>
        </c:manualLayout>
      </c:layout>
      <c:lineChart>
        <c:grouping val="standard"/>
        <c:varyColors val="0"/>
        <c:ser>
          <c:idx val="0"/>
          <c:order val="0"/>
          <c:tx>
            <c:strRef>
              <c:f>'SVB nach Abschluss'!$A$67</c:f>
              <c:strCache>
                <c:ptCount val="1"/>
                <c:pt idx="0">
                  <c:v>Gesamt</c:v>
                </c:pt>
              </c:strCache>
            </c:strRef>
          </c:tx>
          <c:spPr>
            <a:ln w="50800">
              <a:solidFill>
                <a:schemeClr val="tx1"/>
              </a:solidFill>
              <a:prstDash val="soli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9C-4BEA-94C6-F832099A289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9C-4BEA-94C6-F832099A289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9C-4BEA-94C6-F832099A2898}"/>
                </c:ext>
              </c:extLst>
            </c:dLbl>
            <c:spPr>
              <a:noFill/>
              <a:ln>
                <a:noFill/>
              </a:ln>
              <a:effectLst/>
            </c:spPr>
            <c:txPr>
              <a:bodyPr/>
              <a:lstStyle/>
              <a:p>
                <a:pPr>
                  <a:defRPr sz="1400">
                    <a:latin typeface="Arial" panose="020B0604020202020204" pitchFamily="34" charset="0"/>
                    <a:cs typeface="Arial" panose="020B0604020202020204" pitchFamily="34" charset="0"/>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'SVB nach Abschluss'!$B$66:$M$66</c:f>
              <c:numCache>
                <c:formatCode>General</c:formatCode>
                <c:ptCount val="12"/>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'SVB nach Abschluss'!$B$67:$M$67</c:f>
              <c:numCache>
                <c:formatCode>0</c:formatCode>
                <c:ptCount val="12"/>
                <c:pt idx="1">
                  <c:v>100</c:v>
                </c:pt>
                <c:pt idx="2">
                  <c:v>98.402118281029132</c:v>
                </c:pt>
                <c:pt idx="3">
                  <c:v>97.119536098472821</c:v>
                </c:pt>
                <c:pt idx="4">
                  <c:v>97.772743485121666</c:v>
                </c:pt>
                <c:pt idx="5">
                  <c:v>99.628561801832888</c:v>
                </c:pt>
                <c:pt idx="6">
                  <c:v>101.86620241096482</c:v>
                </c:pt>
                <c:pt idx="7">
                  <c:v>101.57824134920361</c:v>
                </c:pt>
                <c:pt idx="8">
                  <c:v>102.80396885350473</c:v>
                </c:pt>
                <c:pt idx="9">
                  <c:v>105.29279769758773</c:v>
                </c:pt>
                <c:pt idx="10">
                  <c:v>108.11723423526432</c:v>
                </c:pt>
                <c:pt idx="11">
                  <c:v>108.58563887555582</c:v>
                </c:pt>
              </c:numCache>
            </c:numRef>
          </c:val>
          <c:smooth val="0"/>
          <c:extLst>
            <c:ext xmlns:c16="http://schemas.microsoft.com/office/drawing/2014/chart" uri="{C3380CC4-5D6E-409C-BE32-E72D297353CC}">
              <c16:uniqueId val="{00000003-7B9C-4BEA-94C6-F832099A2898}"/>
            </c:ext>
          </c:extLst>
        </c:ser>
        <c:ser>
          <c:idx val="1"/>
          <c:order val="1"/>
          <c:tx>
            <c:strRef>
              <c:f>'SVB nach Abschluss'!$A$68</c:f>
              <c:strCache>
                <c:ptCount val="1"/>
                <c:pt idx="0">
                  <c:v>ohne Berufsausbildung</c:v>
                </c:pt>
              </c:strCache>
            </c:strRef>
          </c:tx>
          <c:spPr>
            <a:ln w="50800">
              <a:solidFill>
                <a:schemeClr val="bg2">
                  <a:lumMod val="50000"/>
                </a:schemeClr>
              </a:solidFill>
              <a:prstDash val="solid"/>
            </a:ln>
            <a:effectLst/>
          </c:spPr>
          <c:marker>
            <c:symbol val="none"/>
          </c:marker>
          <c:dPt>
            <c:idx val="10"/>
            <c:bubble3D val="0"/>
            <c:spPr>
              <a:ln w="50800">
                <a:solidFill>
                  <a:schemeClr val="bg2">
                    <a:lumMod val="50000"/>
                  </a:schemeClr>
                </a:solidFill>
                <a:prstDash val="sysDash"/>
              </a:ln>
              <a:effectLst/>
            </c:spPr>
            <c:extLst>
              <c:ext xmlns:c16="http://schemas.microsoft.com/office/drawing/2014/chart" uri="{C3380CC4-5D6E-409C-BE32-E72D297353CC}">
                <c16:uniqueId val="{00000005-7B9C-4BEA-94C6-F832099A2898}"/>
              </c:ext>
            </c:extLst>
          </c:dPt>
          <c:dLbls>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9C-4BEA-94C6-F832099A2898}"/>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9C-4BEA-94C6-F832099A2898}"/>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9C-4BEA-94C6-F832099A2898}"/>
                </c:ext>
              </c:extLst>
            </c:dLbl>
            <c:spPr>
              <a:noFill/>
              <a:ln>
                <a:noFill/>
              </a:ln>
              <a:effectLst/>
            </c:spPr>
            <c:txPr>
              <a:bodyPr/>
              <a:lstStyle/>
              <a:p>
                <a:pPr>
                  <a:defRPr sz="1400">
                    <a:latin typeface="Arial" panose="020B0604020202020204" pitchFamily="34" charset="0"/>
                    <a:cs typeface="Arial" panose="020B0604020202020204" pitchFamily="34" charset="0"/>
                  </a:defRPr>
                </a:pPr>
                <a:endParaRPr lang="de-DE"/>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'SVB nach Abschluss'!$B$66:$M$66</c:f>
              <c:numCache>
                <c:formatCode>General</c:formatCode>
                <c:ptCount val="12"/>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'SVB nach Abschluss'!$B$68:$M$68</c:f>
              <c:numCache>
                <c:formatCode>0</c:formatCode>
                <c:ptCount val="12"/>
                <c:pt idx="1">
                  <c:v>100</c:v>
                </c:pt>
                <c:pt idx="2">
                  <c:v>96.573274556892059</c:v>
                </c:pt>
                <c:pt idx="3">
                  <c:v>93.13323403618314</c:v>
                </c:pt>
                <c:pt idx="4">
                  <c:v>92.407873280199965</c:v>
                </c:pt>
                <c:pt idx="5">
                  <c:v>93.176968168554623</c:v>
                </c:pt>
                <c:pt idx="6">
                  <c:v>94.715622820699437</c:v>
                </c:pt>
                <c:pt idx="7">
                  <c:v>92.261458680143633</c:v>
                </c:pt>
                <c:pt idx="8">
                  <c:v>92.1363708004518</c:v>
                </c:pt>
                <c:pt idx="9">
                  <c:v>92.614508034569624</c:v>
                </c:pt>
                <c:pt idx="10">
                  <c:v>84.532931755802593</c:v>
                </c:pt>
                <c:pt idx="11">
                  <c:v>81.310731184556531</c:v>
                </c:pt>
              </c:numCache>
            </c:numRef>
          </c:val>
          <c:smooth val="0"/>
          <c:extLst>
            <c:ext xmlns:c16="http://schemas.microsoft.com/office/drawing/2014/chart" uri="{C3380CC4-5D6E-409C-BE32-E72D297353CC}">
              <c16:uniqueId val="{00000008-7B9C-4BEA-94C6-F832099A2898}"/>
            </c:ext>
          </c:extLst>
        </c:ser>
        <c:ser>
          <c:idx val="2"/>
          <c:order val="2"/>
          <c:tx>
            <c:strRef>
              <c:f>'SVB nach Abschluss'!$A$69</c:f>
              <c:strCache>
                <c:ptCount val="1"/>
                <c:pt idx="0">
                  <c:v>Fach- und Hochschulabschluss</c:v>
                </c:pt>
              </c:strCache>
            </c:strRef>
          </c:tx>
          <c:spPr>
            <a:ln w="50800">
              <a:solidFill>
                <a:srgbClr val="FF0000"/>
              </a:solidFill>
              <a:prstDash val="solid"/>
            </a:ln>
            <a:effectLst/>
          </c:spPr>
          <c:marker>
            <c:symbol val="none"/>
          </c:marker>
          <c:dPt>
            <c:idx val="10"/>
            <c:bubble3D val="0"/>
            <c:spPr>
              <a:ln w="50800">
                <a:solidFill>
                  <a:srgbClr val="FF0000"/>
                </a:solidFill>
                <a:prstDash val="dash"/>
              </a:ln>
              <a:effectLst/>
            </c:spPr>
            <c:extLst>
              <c:ext xmlns:c16="http://schemas.microsoft.com/office/drawing/2014/chart" uri="{C3380CC4-5D6E-409C-BE32-E72D297353CC}">
                <c16:uniqueId val="{0000000A-7B9C-4BEA-94C6-F832099A2898}"/>
              </c:ext>
            </c:extLst>
          </c:dPt>
          <c:dLbls>
            <c:dLbl>
              <c:idx val="9"/>
              <c:layout>
                <c:manualLayout>
                  <c:x val="-3.4813378684807259E-2"/>
                  <c:y val="-6.7762731481481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9C-4BEA-94C6-F832099A289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9C-4BEA-94C6-F832099A289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9C-4BEA-94C6-F832099A2898}"/>
                </c:ext>
              </c:extLst>
            </c:dLbl>
            <c:numFmt formatCode="#,##0" sourceLinked="0"/>
            <c:spPr>
              <a:noFill/>
              <a:ln>
                <a:noFill/>
              </a:ln>
              <a:effectLst/>
            </c:spPr>
            <c:txPr>
              <a:bodyPr/>
              <a:lstStyle/>
              <a:p>
                <a:pPr>
                  <a:defRPr sz="1400">
                    <a:latin typeface="Arial" panose="020B0604020202020204" pitchFamily="34" charset="0"/>
                    <a:cs typeface="Arial" panose="020B0604020202020204" pitchFamily="34" charset="0"/>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'SVB nach Abschluss'!$B$66:$M$66</c:f>
              <c:numCache>
                <c:formatCode>General</c:formatCode>
                <c:ptCount val="12"/>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'SVB nach Abschluss'!$B$69:$M$69</c:f>
              <c:numCache>
                <c:formatCode>0</c:formatCode>
                <c:ptCount val="12"/>
                <c:pt idx="1">
                  <c:v>100</c:v>
                </c:pt>
                <c:pt idx="2">
                  <c:v>100.17755062322051</c:v>
                </c:pt>
                <c:pt idx="3">
                  <c:v>101.61042822433029</c:v>
                </c:pt>
                <c:pt idx="4">
                  <c:v>104.77251960274265</c:v>
                </c:pt>
                <c:pt idx="5">
                  <c:v>109.28156580377345</c:v>
                </c:pt>
                <c:pt idx="6">
                  <c:v>114.50887012745842</c:v>
                </c:pt>
                <c:pt idx="7">
                  <c:v>118.53656644041082</c:v>
                </c:pt>
                <c:pt idx="8">
                  <c:v>122.30248956669436</c:v>
                </c:pt>
                <c:pt idx="9">
                  <c:v>128.37061091119918</c:v>
                </c:pt>
                <c:pt idx="10">
                  <c:v>144.90953780476804</c:v>
                </c:pt>
                <c:pt idx="11">
                  <c:v>147.43316695668778</c:v>
                </c:pt>
              </c:numCache>
            </c:numRef>
          </c:val>
          <c:smooth val="0"/>
          <c:extLst>
            <c:ext xmlns:c16="http://schemas.microsoft.com/office/drawing/2014/chart" uri="{C3380CC4-5D6E-409C-BE32-E72D297353CC}">
              <c16:uniqueId val="{0000000D-7B9C-4BEA-94C6-F832099A2898}"/>
            </c:ext>
          </c:extLst>
        </c:ser>
        <c:ser>
          <c:idx val="3"/>
          <c:order val="3"/>
          <c:tx>
            <c:strRef>
              <c:f>'SVB nach Abschluss'!$A$71</c:f>
              <c:strCache>
                <c:ptCount val="1"/>
                <c:pt idx="0">
                  <c:v>Indexlinie</c:v>
                </c:pt>
              </c:strCache>
            </c:strRef>
          </c:tx>
          <c:spPr>
            <a:ln>
              <a:solidFill>
                <a:schemeClr val="bg1">
                  <a:lumMod val="50000"/>
                </a:schemeClr>
              </a:solidFill>
              <a:prstDash val="sysDash"/>
            </a:ln>
          </c:spPr>
          <c:marker>
            <c:symbol val="none"/>
          </c:marker>
          <c:cat>
            <c:numRef>
              <c:f>'SVB nach Abschluss'!$B$66:$M$66</c:f>
              <c:numCache>
                <c:formatCode>General</c:formatCode>
                <c:ptCount val="12"/>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'SVB nach Abschluss'!$B$71:$M$71</c:f>
              <c:numCache>
                <c:formatCode>0</c:formatCode>
                <c:ptCount val="12"/>
                <c:pt idx="1">
                  <c:v>100</c:v>
                </c:pt>
                <c:pt idx="2">
                  <c:v>100</c:v>
                </c:pt>
                <c:pt idx="3">
                  <c:v>100</c:v>
                </c:pt>
                <c:pt idx="4">
                  <c:v>100</c:v>
                </c:pt>
                <c:pt idx="5">
                  <c:v>100</c:v>
                </c:pt>
                <c:pt idx="6">
                  <c:v>100</c:v>
                </c:pt>
                <c:pt idx="7">
                  <c:v>100</c:v>
                </c:pt>
                <c:pt idx="8">
                  <c:v>100</c:v>
                </c:pt>
                <c:pt idx="9">
                  <c:v>100</c:v>
                </c:pt>
                <c:pt idx="10">
                  <c:v>100</c:v>
                </c:pt>
                <c:pt idx="11">
                  <c:v>100</c:v>
                </c:pt>
              </c:numCache>
            </c:numRef>
          </c:val>
          <c:smooth val="0"/>
          <c:extLst>
            <c:ext xmlns:c16="http://schemas.microsoft.com/office/drawing/2014/chart" uri="{C3380CC4-5D6E-409C-BE32-E72D297353CC}">
              <c16:uniqueId val="{0000000E-7B9C-4BEA-94C6-F832099A2898}"/>
            </c:ext>
          </c:extLst>
        </c:ser>
        <c:dLbls>
          <c:showLegendKey val="0"/>
          <c:showVal val="0"/>
          <c:showCatName val="0"/>
          <c:showSerName val="0"/>
          <c:showPercent val="0"/>
          <c:showBubbleSize val="0"/>
        </c:dLbls>
        <c:smooth val="0"/>
        <c:axId val="215071672"/>
        <c:axId val="215072064"/>
      </c:lineChart>
      <c:catAx>
        <c:axId val="215071672"/>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de-DE"/>
          </a:p>
        </c:txPr>
        <c:crossAx val="215072064"/>
        <c:crosses val="autoZero"/>
        <c:auto val="1"/>
        <c:lblAlgn val="ctr"/>
        <c:lblOffset val="100"/>
        <c:noMultiLvlLbl val="0"/>
      </c:catAx>
      <c:valAx>
        <c:axId val="215072064"/>
        <c:scaling>
          <c:orientation val="minMax"/>
          <c:max val="160"/>
          <c:min val="60"/>
        </c:scaling>
        <c:delete val="1"/>
        <c:axPos val="l"/>
        <c:numFmt formatCode="0" sourceLinked="1"/>
        <c:majorTickMark val="out"/>
        <c:minorTickMark val="none"/>
        <c:tickLblPos val="none"/>
        <c:crossAx val="215071672"/>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433106575963726E-3"/>
          <c:y val="2.2940432098765434E-2"/>
          <c:w val="0.68476417233560094"/>
          <c:h val="0.92384228395061729"/>
        </c:manualLayout>
      </c:layout>
      <c:lineChart>
        <c:grouping val="standard"/>
        <c:varyColors val="0"/>
        <c:ser>
          <c:idx val="1"/>
          <c:order val="0"/>
          <c:tx>
            <c:strRef>
              <c:f>'Grafik Index'!$A$8</c:f>
              <c:strCache>
                <c:ptCount val="1"/>
                <c:pt idx="0">
                  <c:v>Maschinen-, Elektrotechnik, Entwicklung, Produktion</c:v>
                </c:pt>
              </c:strCache>
            </c:strRef>
          </c:tx>
          <c:marker>
            <c:symbol val="none"/>
          </c:marker>
          <c:dPt>
            <c:idx val="0"/>
            <c:bubble3D val="0"/>
            <c:extLst>
              <c:ext xmlns:c16="http://schemas.microsoft.com/office/drawing/2014/chart" uri="{C3380CC4-5D6E-409C-BE32-E72D297353CC}">
                <c16:uniqueId val="{00000000-CE96-47B1-901B-7D8BB0527F22}"/>
              </c:ext>
            </c:extLst>
          </c:dPt>
          <c:dPt>
            <c:idx val="10"/>
            <c:marker>
              <c:symbol val="circle"/>
              <c:size val="8"/>
              <c:spPr>
                <a:solidFill>
                  <a:srgbClr val="7F7F7F"/>
                </a:solidFill>
              </c:spPr>
            </c:marker>
            <c:bubble3D val="0"/>
            <c:extLst>
              <c:ext xmlns:c16="http://schemas.microsoft.com/office/drawing/2014/chart" uri="{C3380CC4-5D6E-409C-BE32-E72D297353CC}">
                <c16:uniqueId val="{00000001-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Index'!$B$8:$L$8</c:f>
              <c:numCache>
                <c:formatCode>#,##0</c:formatCode>
                <c:ptCount val="11"/>
                <c:pt idx="0">
                  <c:v>100</c:v>
                </c:pt>
                <c:pt idx="1">
                  <c:v>92.121908870008042</c:v>
                </c:pt>
                <c:pt idx="2">
                  <c:v>79.718671838443001</c:v>
                </c:pt>
                <c:pt idx="3">
                  <c:v>57.208380937903058</c:v>
                </c:pt>
                <c:pt idx="4">
                  <c:v>37.251516022451142</c:v>
                </c:pt>
                <c:pt idx="5">
                  <c:v>27.34113533632777</c:v>
                </c:pt>
                <c:pt idx="6">
                  <c:v>40.78355736182403</c:v>
                </c:pt>
                <c:pt idx="7">
                  <c:v>46.183518882288261</c:v>
                </c:pt>
                <c:pt idx="8">
                  <c:v>34.996187675622267</c:v>
                </c:pt>
                <c:pt idx="9">
                  <c:v>32.260340187599617</c:v>
                </c:pt>
                <c:pt idx="10">
                  <c:v>38.196639928931631</c:v>
                </c:pt>
              </c:numCache>
            </c:numRef>
          </c:val>
          <c:smooth val="0"/>
          <c:extLst>
            <c:ext xmlns:c16="http://schemas.microsoft.com/office/drawing/2014/chart" uri="{C3380CC4-5D6E-409C-BE32-E72D297353CC}">
              <c16:uniqueId val="{00000002-CE96-47B1-901B-7D8BB0527F22}"/>
            </c:ext>
          </c:extLst>
        </c:ser>
        <c:ser>
          <c:idx val="2"/>
          <c:order val="1"/>
          <c:tx>
            <c:strRef>
              <c:f>'Grafik Index'!$A$7</c:f>
              <c:strCache>
                <c:ptCount val="1"/>
                <c:pt idx="0">
                  <c:v>Naturwissenschaften </c:v>
                </c:pt>
              </c:strCache>
            </c:strRef>
          </c:tx>
          <c:spPr>
            <a:ln>
              <a:solidFill>
                <a:sysClr val="window" lastClr="FFFFFF">
                  <a:lumMod val="50000"/>
                </a:sysClr>
              </a:solidFill>
              <a:prstDash val="solid"/>
            </a:ln>
          </c:spPr>
          <c:marker>
            <c:symbol val="none"/>
          </c:marker>
          <c:dPt>
            <c:idx val="0"/>
            <c:bubble3D val="0"/>
            <c:extLst>
              <c:ext xmlns:c16="http://schemas.microsoft.com/office/drawing/2014/chart" uri="{C3380CC4-5D6E-409C-BE32-E72D297353CC}">
                <c16:uniqueId val="{00000003-CE96-47B1-901B-7D8BB0527F22}"/>
              </c:ext>
            </c:extLst>
          </c:dPt>
          <c:dPt>
            <c:idx val="10"/>
            <c:marker>
              <c:symbol val="circle"/>
              <c:size val="8"/>
              <c:spPr>
                <a:solidFill>
                  <a:srgbClr val="7F7F7F"/>
                </a:solidFill>
              </c:spPr>
            </c:marker>
            <c:bubble3D val="0"/>
            <c:extLst>
              <c:ext xmlns:c16="http://schemas.microsoft.com/office/drawing/2014/chart" uri="{C3380CC4-5D6E-409C-BE32-E72D297353CC}">
                <c16:uniqueId val="{00000004-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Index'!$B$7:$L$7</c:f>
              <c:numCache>
                <c:formatCode>#,##0</c:formatCode>
                <c:ptCount val="11"/>
                <c:pt idx="0">
                  <c:v>100</c:v>
                </c:pt>
                <c:pt idx="1">
                  <c:v>103.4356234920488</c:v>
                </c:pt>
                <c:pt idx="2">
                  <c:v>96.977545498693416</c:v>
                </c:pt>
                <c:pt idx="3">
                  <c:v>76.062663963595924</c:v>
                </c:pt>
                <c:pt idx="4">
                  <c:v>59.00094299141545</c:v>
                </c:pt>
                <c:pt idx="5">
                  <c:v>47.37259980420724</c:v>
                </c:pt>
                <c:pt idx="6">
                  <c:v>49.39425006487884</c:v>
                </c:pt>
                <c:pt idx="7">
                  <c:v>54.435014530290069</c:v>
                </c:pt>
                <c:pt idx="8">
                  <c:v>52.833727745274118</c:v>
                </c:pt>
                <c:pt idx="9">
                  <c:v>55.842564114423155</c:v>
                </c:pt>
                <c:pt idx="10">
                  <c:v>65.120880193839994</c:v>
                </c:pt>
              </c:numCache>
            </c:numRef>
          </c:val>
          <c:smooth val="0"/>
          <c:extLst>
            <c:ext xmlns:c16="http://schemas.microsoft.com/office/drawing/2014/chart" uri="{C3380CC4-5D6E-409C-BE32-E72D297353CC}">
              <c16:uniqueId val="{00000005-CE96-47B1-901B-7D8BB0527F22}"/>
            </c:ext>
          </c:extLst>
        </c:ser>
        <c:ser>
          <c:idx val="3"/>
          <c:order val="2"/>
          <c:tx>
            <c:strRef>
              <c:f>'Grafik Index'!$A$11</c:f>
              <c:strCache>
                <c:ptCount val="1"/>
                <c:pt idx="0">
                  <c:v>Informatik</c:v>
                </c:pt>
              </c:strCache>
            </c:strRef>
          </c:tx>
          <c:spPr>
            <a:ln>
              <a:solidFill>
                <a:sysClr val="window" lastClr="FFFFFF">
                  <a:lumMod val="65000"/>
                </a:sysClr>
              </a:solidFill>
            </a:ln>
          </c:spPr>
          <c:marker>
            <c:symbol val="none"/>
          </c:marker>
          <c:dPt>
            <c:idx val="0"/>
            <c:bubble3D val="0"/>
            <c:extLst>
              <c:ext xmlns:c16="http://schemas.microsoft.com/office/drawing/2014/chart" uri="{C3380CC4-5D6E-409C-BE32-E72D297353CC}">
                <c16:uniqueId val="{00000006-CE96-47B1-901B-7D8BB0527F22}"/>
              </c:ext>
            </c:extLst>
          </c:dPt>
          <c:dPt>
            <c:idx val="10"/>
            <c:marker>
              <c:symbol val="circle"/>
              <c:size val="8"/>
              <c:spPr>
                <a:solidFill>
                  <a:srgbClr val="7F7F7F"/>
                </a:solidFill>
              </c:spPr>
            </c:marker>
            <c:bubble3D val="0"/>
            <c:extLst>
              <c:ext xmlns:c16="http://schemas.microsoft.com/office/drawing/2014/chart" uri="{C3380CC4-5D6E-409C-BE32-E72D297353CC}">
                <c16:uniqueId val="{00000007-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Index'!$B$11:$L$11</c:f>
              <c:numCache>
                <c:formatCode>#,##0</c:formatCode>
                <c:ptCount val="11"/>
                <c:pt idx="0">
                  <c:v>100</c:v>
                </c:pt>
                <c:pt idx="1">
                  <c:v>101.72267335973744</c:v>
                </c:pt>
                <c:pt idx="2">
                  <c:v>91.915530277871937</c:v>
                </c:pt>
                <c:pt idx="3">
                  <c:v>80.642646652707199</c:v>
                </c:pt>
                <c:pt idx="4">
                  <c:v>61.021369119821614</c:v>
                </c:pt>
                <c:pt idx="5">
                  <c:v>44.639892053260269</c:v>
                </c:pt>
                <c:pt idx="6">
                  <c:v>56.45530592483582</c:v>
                </c:pt>
                <c:pt idx="7">
                  <c:v>65.26513019677212</c:v>
                </c:pt>
                <c:pt idx="8">
                  <c:v>52.145126840914912</c:v>
                </c:pt>
                <c:pt idx="9">
                  <c:v>50.813970153845098</c:v>
                </c:pt>
                <c:pt idx="10">
                  <c:v>62.477671314761949</c:v>
                </c:pt>
              </c:numCache>
            </c:numRef>
          </c:val>
          <c:smooth val="0"/>
          <c:extLst>
            <c:ext xmlns:c16="http://schemas.microsoft.com/office/drawing/2014/chart" uri="{C3380CC4-5D6E-409C-BE32-E72D297353CC}">
              <c16:uniqueId val="{00000008-CE96-47B1-901B-7D8BB0527F22}"/>
            </c:ext>
          </c:extLst>
        </c:ser>
        <c:ser>
          <c:idx val="4"/>
          <c:order val="3"/>
          <c:tx>
            <c:strRef>
              <c:f>'Grafik Index'!$A$9</c:f>
              <c:strCache>
                <c:ptCount val="1"/>
                <c:pt idx="0">
                  <c:v>Management, Finanzen, Wirtschaftwissenschaften</c:v>
                </c:pt>
              </c:strCache>
            </c:strRef>
          </c:tx>
          <c:spPr>
            <a:ln>
              <a:solidFill>
                <a:sysClr val="window" lastClr="FFFFFF">
                  <a:lumMod val="65000"/>
                </a:sysClr>
              </a:solidFill>
              <a:prstDash val="solid"/>
            </a:ln>
          </c:spPr>
          <c:marker>
            <c:symbol val="none"/>
          </c:marker>
          <c:dPt>
            <c:idx val="0"/>
            <c:bubble3D val="0"/>
            <c:extLst>
              <c:ext xmlns:c16="http://schemas.microsoft.com/office/drawing/2014/chart" uri="{C3380CC4-5D6E-409C-BE32-E72D297353CC}">
                <c16:uniqueId val="{00000009-CE96-47B1-901B-7D8BB0527F22}"/>
              </c:ext>
            </c:extLst>
          </c:dPt>
          <c:dPt>
            <c:idx val="10"/>
            <c:marker>
              <c:symbol val="circle"/>
              <c:size val="8"/>
              <c:spPr>
                <a:solidFill>
                  <a:srgbClr val="7F7F7F"/>
                </a:solidFill>
              </c:spPr>
            </c:marker>
            <c:bubble3D val="0"/>
            <c:extLst>
              <c:ext xmlns:c16="http://schemas.microsoft.com/office/drawing/2014/chart" uri="{C3380CC4-5D6E-409C-BE32-E72D297353CC}">
                <c16:uniqueId val="{0000000A-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Index'!$B$9:$L$9</c:f>
              <c:numCache>
                <c:formatCode>#,##0</c:formatCode>
                <c:ptCount val="11"/>
                <c:pt idx="0">
                  <c:v>100</c:v>
                </c:pt>
                <c:pt idx="1">
                  <c:v>93.212647946759589</c:v>
                </c:pt>
                <c:pt idx="2">
                  <c:v>83.263520358202612</c:v>
                </c:pt>
                <c:pt idx="3">
                  <c:v>66.518436168241607</c:v>
                </c:pt>
                <c:pt idx="4">
                  <c:v>50.005727567335931</c:v>
                </c:pt>
                <c:pt idx="5">
                  <c:v>40.74691701150843</c:v>
                </c:pt>
                <c:pt idx="6">
                  <c:v>50.448307517049443</c:v>
                </c:pt>
                <c:pt idx="7">
                  <c:v>53.663980252825894</c:v>
                </c:pt>
                <c:pt idx="8">
                  <c:v>46.868182017338938</c:v>
                </c:pt>
                <c:pt idx="9">
                  <c:v>48.207007480678108</c:v>
                </c:pt>
                <c:pt idx="10">
                  <c:v>53.595249444795513</c:v>
                </c:pt>
              </c:numCache>
            </c:numRef>
          </c:val>
          <c:smooth val="0"/>
          <c:extLst>
            <c:ext xmlns:c16="http://schemas.microsoft.com/office/drawing/2014/chart" uri="{C3380CC4-5D6E-409C-BE32-E72D297353CC}">
              <c16:uniqueId val="{0000000B-CE96-47B1-901B-7D8BB0527F22}"/>
            </c:ext>
          </c:extLst>
        </c:ser>
        <c:ser>
          <c:idx val="5"/>
          <c:order val="4"/>
          <c:tx>
            <c:strRef>
              <c:f>'Grafik Index'!$A$10</c:f>
              <c:strCache>
                <c:ptCount val="1"/>
                <c:pt idx="0">
                  <c:v>Sprach-, Literatur- und Geisteswissenschaften</c:v>
                </c:pt>
              </c:strCache>
            </c:strRef>
          </c:tx>
          <c:spPr>
            <a:ln>
              <a:solidFill>
                <a:sysClr val="windowText" lastClr="000000">
                  <a:lumMod val="85000"/>
                  <a:lumOff val="15000"/>
                </a:sysClr>
              </a:solidFill>
            </a:ln>
          </c:spPr>
          <c:marker>
            <c:symbol val="none"/>
          </c:marker>
          <c:dPt>
            <c:idx val="0"/>
            <c:bubble3D val="0"/>
            <c:extLst>
              <c:ext xmlns:c16="http://schemas.microsoft.com/office/drawing/2014/chart" uri="{C3380CC4-5D6E-409C-BE32-E72D297353CC}">
                <c16:uniqueId val="{0000000C-CE96-47B1-901B-7D8BB0527F22}"/>
              </c:ext>
            </c:extLst>
          </c:dPt>
          <c:dPt>
            <c:idx val="10"/>
            <c:marker>
              <c:symbol val="circle"/>
              <c:size val="8"/>
              <c:spPr>
                <a:solidFill>
                  <a:srgbClr val="7F7F7F"/>
                </a:solidFill>
              </c:spPr>
            </c:marker>
            <c:bubble3D val="0"/>
            <c:extLst>
              <c:ext xmlns:c16="http://schemas.microsoft.com/office/drawing/2014/chart" uri="{C3380CC4-5D6E-409C-BE32-E72D297353CC}">
                <c16:uniqueId val="{0000000D-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Index'!$B$10:$L$10</c:f>
              <c:numCache>
                <c:formatCode>#,##0</c:formatCode>
                <c:ptCount val="11"/>
                <c:pt idx="0">
                  <c:v>100</c:v>
                </c:pt>
                <c:pt idx="1">
                  <c:v>99.388674744038539</c:v>
                </c:pt>
                <c:pt idx="2">
                  <c:v>93.839255144078308</c:v>
                </c:pt>
                <c:pt idx="3">
                  <c:v>77.521785710341135</c:v>
                </c:pt>
                <c:pt idx="4">
                  <c:v>57.785975414453091</c:v>
                </c:pt>
                <c:pt idx="5">
                  <c:v>45.494306446803087</c:v>
                </c:pt>
                <c:pt idx="6">
                  <c:v>47.263670602268562</c:v>
                </c:pt>
                <c:pt idx="7">
                  <c:v>53.53044477087726</c:v>
                </c:pt>
                <c:pt idx="8">
                  <c:v>55.512972023724039</c:v>
                </c:pt>
                <c:pt idx="9">
                  <c:v>54.917661611866421</c:v>
                </c:pt>
                <c:pt idx="10">
                  <c:v>58.641941219999758</c:v>
                </c:pt>
              </c:numCache>
            </c:numRef>
          </c:val>
          <c:smooth val="0"/>
          <c:extLst>
            <c:ext xmlns:c16="http://schemas.microsoft.com/office/drawing/2014/chart" uri="{C3380CC4-5D6E-409C-BE32-E72D297353CC}">
              <c16:uniqueId val="{0000000E-CE96-47B1-901B-7D8BB0527F22}"/>
            </c:ext>
          </c:extLst>
        </c:ser>
        <c:ser>
          <c:idx val="6"/>
          <c:order val="5"/>
          <c:tx>
            <c:strRef>
              <c:f>'Grafik Index'!$A$12</c:f>
              <c:strCache>
                <c:ptCount val="1"/>
                <c:pt idx="0">
                  <c:v>Akademiker/innen insgesamt</c:v>
                </c:pt>
              </c:strCache>
            </c:strRef>
          </c:tx>
          <c:spPr>
            <a:ln w="34925">
              <a:solidFill>
                <a:srgbClr val="FF0000"/>
              </a:solidFill>
            </a:ln>
          </c:spPr>
          <c:marker>
            <c:symbol val="none"/>
          </c:marker>
          <c:dPt>
            <c:idx val="0"/>
            <c:bubble3D val="0"/>
            <c:extLst>
              <c:ext xmlns:c16="http://schemas.microsoft.com/office/drawing/2014/chart" uri="{C3380CC4-5D6E-409C-BE32-E72D297353CC}">
                <c16:uniqueId val="{0000000F-CE96-47B1-901B-7D8BB0527F22}"/>
              </c:ext>
            </c:extLst>
          </c:dPt>
          <c:dPt>
            <c:idx val="10"/>
            <c:marker>
              <c:symbol val="circle"/>
              <c:size val="8"/>
              <c:spPr>
                <a:solidFill>
                  <a:srgbClr val="FF0000"/>
                </a:solidFill>
              </c:spPr>
            </c:marker>
            <c:bubble3D val="0"/>
            <c:extLst>
              <c:ext xmlns:c16="http://schemas.microsoft.com/office/drawing/2014/chart" uri="{C3380CC4-5D6E-409C-BE32-E72D297353CC}">
                <c16:uniqueId val="{00000010-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Index'!$B$12:$L$12</c:f>
              <c:numCache>
                <c:formatCode>#,##0</c:formatCode>
                <c:ptCount val="11"/>
                <c:pt idx="0">
                  <c:v>100</c:v>
                </c:pt>
                <c:pt idx="1">
                  <c:v>100.0403300079513</c:v>
                </c:pt>
                <c:pt idx="2">
                  <c:v>95.976438491575763</c:v>
                </c:pt>
                <c:pt idx="3">
                  <c:v>90</c:v>
                </c:pt>
                <c:pt idx="4">
                  <c:v>82</c:v>
                </c:pt>
                <c:pt idx="5">
                  <c:v>72</c:v>
                </c:pt>
                <c:pt idx="6">
                  <c:v>64.409169480426272</c:v>
                </c:pt>
                <c:pt idx="7">
                  <c:v>69.354438005190289</c:v>
                </c:pt>
                <c:pt idx="8">
                  <c:v>65.457290832944949</c:v>
                </c:pt>
                <c:pt idx="9">
                  <c:v>66.728841412772795</c:v>
                </c:pt>
                <c:pt idx="10">
                  <c:v>75.161500295960977</c:v>
                </c:pt>
              </c:numCache>
            </c:numRef>
          </c:val>
          <c:smooth val="0"/>
          <c:extLst>
            <c:ext xmlns:c16="http://schemas.microsoft.com/office/drawing/2014/chart" uri="{C3380CC4-5D6E-409C-BE32-E72D297353CC}">
              <c16:uniqueId val="{00000011-CE96-47B1-901B-7D8BB0527F22}"/>
            </c:ext>
          </c:extLst>
        </c:ser>
        <c:ser>
          <c:idx val="0"/>
          <c:order val="6"/>
          <c:tx>
            <c:strRef>
              <c:f>'Grafik Index'!$A$13</c:f>
              <c:strCache>
                <c:ptCount val="1"/>
                <c:pt idx="0">
                  <c:v>Index-Linie</c:v>
                </c:pt>
              </c:strCache>
            </c:strRef>
          </c:tx>
          <c:spPr>
            <a:ln>
              <a:prstDash val="dash"/>
            </a:ln>
          </c:spPr>
          <c:marker>
            <c:symbol val="none"/>
          </c:marker>
          <c:dPt>
            <c:idx val="0"/>
            <c:bubble3D val="0"/>
            <c:extLst>
              <c:ext xmlns:c16="http://schemas.microsoft.com/office/drawing/2014/chart" uri="{C3380CC4-5D6E-409C-BE32-E72D297353CC}">
                <c16:uniqueId val="{00000012-CE96-47B1-901B-7D8BB0527F22}"/>
              </c:ext>
            </c:extLst>
          </c:dPt>
          <c:dPt>
            <c:idx val="10"/>
            <c:bubble3D val="0"/>
            <c:extLst>
              <c:ext xmlns:c16="http://schemas.microsoft.com/office/drawing/2014/chart" uri="{C3380CC4-5D6E-409C-BE32-E72D297353CC}">
                <c16:uniqueId val="{00000013-CE96-47B1-901B-7D8BB0527F22}"/>
              </c:ext>
            </c:extLst>
          </c:dPt>
          <c:cat>
            <c:numRef>
              <c:f>'Grafik Index'!$B$5:$L$5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'Grafik Index'!$B$13:$L$13</c:f>
              <c:numCache>
                <c:formatCode>#,##0</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smooth val="0"/>
          <c:extLst>
            <c:ext xmlns:c16="http://schemas.microsoft.com/office/drawing/2014/chart" uri="{C3380CC4-5D6E-409C-BE32-E72D297353CC}">
              <c16:uniqueId val="{00000014-CE96-47B1-901B-7D8BB0527F22}"/>
            </c:ext>
          </c:extLst>
        </c:ser>
        <c:dLbls>
          <c:showLegendKey val="0"/>
          <c:showVal val="0"/>
          <c:showCatName val="0"/>
          <c:showSerName val="0"/>
          <c:showPercent val="0"/>
          <c:showBubbleSize val="0"/>
        </c:dLbls>
        <c:smooth val="0"/>
        <c:axId val="215820520"/>
        <c:axId val="215820912"/>
      </c:lineChart>
      <c:catAx>
        <c:axId val="215820520"/>
        <c:scaling>
          <c:orientation val="minMax"/>
        </c:scaling>
        <c:delete val="0"/>
        <c:axPos val="b"/>
        <c:numFmt formatCode="General" sourceLinked="1"/>
        <c:majorTickMark val="none"/>
        <c:minorTickMark val="none"/>
        <c:tickLblPos val="nextTo"/>
        <c:crossAx val="215820912"/>
        <c:crosses val="autoZero"/>
        <c:auto val="1"/>
        <c:lblAlgn val="ctr"/>
        <c:lblOffset val="100"/>
        <c:noMultiLvlLbl val="0"/>
      </c:catAx>
      <c:valAx>
        <c:axId val="215820912"/>
        <c:scaling>
          <c:orientation val="minMax"/>
          <c:max val="140"/>
          <c:min val="0"/>
        </c:scaling>
        <c:delete val="0"/>
        <c:axPos val="l"/>
        <c:numFmt formatCode="#,##0" sourceLinked="1"/>
        <c:majorTickMark val="none"/>
        <c:minorTickMark val="none"/>
        <c:tickLblPos val="nextTo"/>
        <c:spPr>
          <a:ln>
            <a:noFill/>
          </a:ln>
        </c:spPr>
        <c:crossAx val="215820520"/>
        <c:crosses val="autoZero"/>
        <c:crossBetween val="between"/>
        <c:majorUnit val="100"/>
      </c:valAx>
      <c:spPr>
        <a:noFill/>
        <a:ln w="25400">
          <a:noFill/>
        </a:ln>
      </c:spPr>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563898178132808E-2"/>
          <c:y val="1.4763182118382139E-2"/>
          <c:w val="0.68449535147392293"/>
          <c:h val="0.92610670309912235"/>
        </c:manualLayout>
      </c:layout>
      <c:lineChart>
        <c:grouping val="standard"/>
        <c:varyColors val="0"/>
        <c:ser>
          <c:idx val="0"/>
          <c:order val="0"/>
          <c:tx>
            <c:strRef>
              <c:f>'Daten für Grafik'!$B$48</c:f>
              <c:strCache>
                <c:ptCount val="1"/>
                <c:pt idx="0">
                  <c:v>Ingesamt</c:v>
                </c:pt>
              </c:strCache>
            </c:strRef>
          </c:tx>
          <c:spPr>
            <a:ln>
              <a:solidFill>
                <a:schemeClr val="tx1"/>
              </a:solidFill>
            </a:ln>
          </c:spPr>
          <c:marker>
            <c:symbol val="none"/>
          </c:marker>
          <c:dPt>
            <c:idx val="0"/>
            <c:bubble3D val="0"/>
            <c:extLst>
              <c:ext xmlns:c16="http://schemas.microsoft.com/office/drawing/2014/chart" uri="{C3380CC4-5D6E-409C-BE32-E72D297353CC}">
                <c16:uniqueId val="{00000000-D2A5-416A-8667-6DF3632C4B55}"/>
              </c:ext>
            </c:extLst>
          </c:dPt>
          <c:dPt>
            <c:idx val="36"/>
            <c:bubble3D val="0"/>
            <c:extLst>
              <c:ext xmlns:c16="http://schemas.microsoft.com/office/drawing/2014/chart" uri="{C3380CC4-5D6E-409C-BE32-E72D297353CC}">
                <c16:uniqueId val="{00000001-D2A5-416A-8667-6DF3632C4B55}"/>
              </c:ext>
            </c:extLst>
          </c:dPt>
          <c:dPt>
            <c:idx val="37"/>
            <c:marker>
              <c:symbol val="circle"/>
              <c:size val="8"/>
              <c:spPr>
                <a:solidFill>
                  <a:schemeClr val="tx1"/>
                </a:solidFill>
                <a:ln w="19050">
                  <a:solidFill>
                    <a:schemeClr val="bg1"/>
                  </a:solidFill>
                </a:ln>
              </c:spPr>
            </c:marker>
            <c:bubble3D val="0"/>
            <c:extLst>
              <c:ext xmlns:c16="http://schemas.microsoft.com/office/drawing/2014/chart" uri="{C3380CC4-5D6E-409C-BE32-E72D297353CC}">
                <c16:uniqueId val="{00000002-D2A5-416A-8667-6DF3632C4B55}"/>
              </c:ext>
            </c:extLst>
          </c:dPt>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A5-416A-8667-6DF3632C4B55}"/>
                </c:ext>
              </c:extLst>
            </c:dLbl>
            <c:numFmt formatCode="0.0&quot;%&quot;" sourceLinked="0"/>
            <c:spPr>
              <a:noFill/>
              <a:ln>
                <a:noFill/>
              </a:ln>
              <a:effectLst/>
            </c:spPr>
            <c:txPr>
              <a:bodyPr/>
              <a:lstStyle/>
              <a:p>
                <a:pPr>
                  <a:defRPr sz="1400">
                    <a:solidFill>
                      <a:schemeClr val="tx1"/>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'Daten für Grafik'!$A$49:$A$86</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'Daten für Grafik'!$B$49:$B$86</c:f>
              <c:numCache>
                <c:formatCode>#,##0.0</c:formatCode>
                <c:ptCount val="38"/>
                <c:pt idx="0">
                  <c:v>3.9194328527611249</c:v>
                </c:pt>
                <c:pt idx="1">
                  <c:v>3.5832924403719999</c:v>
                </c:pt>
                <c:pt idx="2">
                  <c:v>3.6131035450189675</c:v>
                </c:pt>
                <c:pt idx="3">
                  <c:v>3.4225760688295623</c:v>
                </c:pt>
                <c:pt idx="4">
                  <c:v>2.9105802323676113</c:v>
                </c:pt>
                <c:pt idx="5">
                  <c:v>3.1902349071767628</c:v>
                </c:pt>
                <c:pt idx="6">
                  <c:v>4.7752553395519541</c:v>
                </c:pt>
                <c:pt idx="7">
                  <c:v>6.8184935155929383</c:v>
                </c:pt>
                <c:pt idx="8">
                  <c:v>8.0894199530685498</c:v>
                </c:pt>
                <c:pt idx="9">
                  <c:v>8.1051715264231365</c:v>
                </c:pt>
                <c:pt idx="10">
                  <c:v>8.0511210403459827</c:v>
                </c:pt>
                <c:pt idx="11">
                  <c:v>7.5782472142573383</c:v>
                </c:pt>
                <c:pt idx="12">
                  <c:v>7.8111705726535803</c:v>
                </c:pt>
                <c:pt idx="13">
                  <c:v>7.6541282081436304</c:v>
                </c:pt>
                <c:pt idx="14">
                  <c:v>6.8128799325205218</c:v>
                </c:pt>
                <c:pt idx="15">
                  <c:v>5.9063689182212196</c:v>
                </c:pt>
                <c:pt idx="16">
                  <c:v>6.9433109918865279</c:v>
                </c:pt>
                <c:pt idx="17">
                  <c:v>7.6348334334442631</c:v>
                </c:pt>
                <c:pt idx="18">
                  <c:v>9.1191435427748448</c:v>
                </c:pt>
                <c:pt idx="19">
                  <c:v>9.2414922558944887</c:v>
                </c:pt>
                <c:pt idx="20">
                  <c:v>9.3293339315054737</c:v>
                </c:pt>
                <c:pt idx="21">
                  <c:v>10.139384729712987</c:v>
                </c:pt>
                <c:pt idx="22">
                  <c:v>11.263255314315558</c:v>
                </c:pt>
                <c:pt idx="23">
                  <c:v>10.455619526876605</c:v>
                </c:pt>
                <c:pt idx="24">
                  <c:v>10.276273709981352</c:v>
                </c:pt>
                <c:pt idx="25">
                  <c:v>9.6186473858682877</c:v>
                </c:pt>
                <c:pt idx="26">
                  <c:v>9.6845156448148249</c:v>
                </c:pt>
                <c:pt idx="27">
                  <c:v>10.210986308302243</c:v>
                </c:pt>
                <c:pt idx="28">
                  <c:v>10.920491638582064</c:v>
                </c:pt>
                <c:pt idx="29">
                  <c:v>11.211174082549867</c:v>
                </c:pt>
                <c:pt idx="30">
                  <c:v>11.811176646129022</c:v>
                </c:pt>
                <c:pt idx="31">
                  <c:v>10.647470377022362</c:v>
                </c:pt>
                <c:pt idx="32">
                  <c:v>8.9299568532960407</c:v>
                </c:pt>
                <c:pt idx="33">
                  <c:v>7.7275996940490321</c:v>
                </c:pt>
                <c:pt idx="34">
                  <c:v>8.3532993910352396</c:v>
                </c:pt>
                <c:pt idx="35">
                  <c:v>7.551258885818382</c:v>
                </c:pt>
                <c:pt idx="36">
                  <c:v>6.8786535604705854</c:v>
                </c:pt>
                <c:pt idx="37">
                  <c:v>6.8</c:v>
                </c:pt>
              </c:numCache>
            </c:numRef>
          </c:val>
          <c:smooth val="0"/>
          <c:extLst>
            <c:ext xmlns:c16="http://schemas.microsoft.com/office/drawing/2014/chart" uri="{C3380CC4-5D6E-409C-BE32-E72D297353CC}">
              <c16:uniqueId val="{00000003-D2A5-416A-8667-6DF3632C4B55}"/>
            </c:ext>
          </c:extLst>
        </c:ser>
        <c:ser>
          <c:idx val="1"/>
          <c:order val="1"/>
          <c:tx>
            <c:strRef>
              <c:f>'Daten für Grafik'!$C$48</c:f>
              <c:strCache>
                <c:ptCount val="1"/>
                <c:pt idx="0">
                  <c:v>BAQ</c:v>
                </c:pt>
              </c:strCache>
            </c:strRef>
          </c:tx>
          <c:spPr>
            <a:ln>
              <a:solidFill>
                <a:schemeClr val="accent1">
                  <a:lumMod val="50000"/>
                </a:schemeClr>
              </a:solidFill>
            </a:ln>
          </c:spPr>
          <c:marker>
            <c:symbol val="none"/>
          </c:marker>
          <c:dPt>
            <c:idx val="0"/>
            <c:bubble3D val="0"/>
            <c:extLst>
              <c:ext xmlns:c16="http://schemas.microsoft.com/office/drawing/2014/chart" uri="{C3380CC4-5D6E-409C-BE32-E72D297353CC}">
                <c16:uniqueId val="{00000004-D2A5-416A-8667-6DF3632C4B55}"/>
              </c:ext>
            </c:extLst>
          </c:dPt>
          <c:dPt>
            <c:idx val="35"/>
            <c:marker>
              <c:symbol val="circle"/>
              <c:size val="7"/>
              <c:spPr>
                <a:noFill/>
                <a:ln>
                  <a:noFill/>
                </a:ln>
              </c:spPr>
            </c:marker>
            <c:bubble3D val="0"/>
            <c:extLst>
              <c:ext xmlns:c16="http://schemas.microsoft.com/office/drawing/2014/chart" uri="{C3380CC4-5D6E-409C-BE32-E72D297353CC}">
                <c16:uniqueId val="{00000005-D2A5-416A-8667-6DF3632C4B55}"/>
              </c:ext>
            </c:extLst>
          </c:dPt>
          <c:dPt>
            <c:idx val="36"/>
            <c:bubble3D val="0"/>
            <c:extLst>
              <c:ext xmlns:c16="http://schemas.microsoft.com/office/drawing/2014/chart" uri="{C3380CC4-5D6E-409C-BE32-E72D297353CC}">
                <c16:uniqueId val="{00000006-D2A5-416A-8667-6DF3632C4B55}"/>
              </c:ext>
            </c:extLst>
          </c:dPt>
          <c:dPt>
            <c:idx val="37"/>
            <c:marker>
              <c:symbol val="circle"/>
              <c:size val="8"/>
              <c:spPr>
                <a:solidFill>
                  <a:schemeClr val="accent1">
                    <a:lumMod val="50000"/>
                  </a:schemeClr>
                </a:solidFill>
                <a:ln w="19050">
                  <a:solidFill>
                    <a:schemeClr val="bg1"/>
                  </a:solidFill>
                </a:ln>
              </c:spPr>
            </c:marker>
            <c:bubble3D val="0"/>
            <c:extLst>
              <c:ext xmlns:c16="http://schemas.microsoft.com/office/drawing/2014/chart" uri="{C3380CC4-5D6E-409C-BE32-E72D297353CC}">
                <c16:uniqueId val="{00000007-D2A5-416A-8667-6DF3632C4B55}"/>
              </c:ext>
            </c:extLst>
          </c:dPt>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A5-416A-8667-6DF3632C4B55}"/>
                </c:ext>
              </c:extLst>
            </c:dLbl>
            <c:numFmt formatCode="0.0&quot;%&quot;" sourceLinked="0"/>
            <c:spPr>
              <a:noFill/>
              <a:ln>
                <a:noFill/>
              </a:ln>
              <a:effectLst/>
            </c:spPr>
            <c:txPr>
              <a:bodyPr/>
              <a:lstStyle/>
              <a:p>
                <a:pPr>
                  <a:defRPr sz="1400">
                    <a:solidFill>
                      <a:schemeClr val="accent1">
                        <a:lumMod val="50000"/>
                      </a:schemeClr>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'Daten für Grafik'!$A$49:$A$86</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'Daten für Grafik'!$C$49:$C$86</c:f>
              <c:numCache>
                <c:formatCode>#,##0.0</c:formatCode>
                <c:ptCount val="38"/>
                <c:pt idx="0">
                  <c:v>2.7432966800634362</c:v>
                </c:pt>
                <c:pt idx="1">
                  <c:v>2.7369028323806464</c:v>
                </c:pt>
                <c:pt idx="2">
                  <c:v>2.6291750921600077</c:v>
                </c:pt>
                <c:pt idx="3">
                  <c:v>2.3879594498761345</c:v>
                </c:pt>
                <c:pt idx="4">
                  <c:v>1.9980412515285964</c:v>
                </c:pt>
                <c:pt idx="5">
                  <c:v>2.1152647043833106</c:v>
                </c:pt>
                <c:pt idx="6">
                  <c:v>3.1488289802160834</c:v>
                </c:pt>
                <c:pt idx="7">
                  <c:v>4.8739662601507163</c:v>
                </c:pt>
                <c:pt idx="8">
                  <c:v>5.8115058069259593</c:v>
                </c:pt>
                <c:pt idx="9">
                  <c:v>5.8804649177766155</c:v>
                </c:pt>
                <c:pt idx="10">
                  <c:v>5.7182127650758021</c:v>
                </c:pt>
                <c:pt idx="11">
                  <c:v>5.143139181096398</c:v>
                </c:pt>
                <c:pt idx="12">
                  <c:v>5.2039544935108735</c:v>
                </c:pt>
                <c:pt idx="13">
                  <c:v>5.1687126543460842</c:v>
                </c:pt>
                <c:pt idx="14">
                  <c:v>4.6842747764552213</c:v>
                </c:pt>
                <c:pt idx="15">
                  <c:v>4.0497535826684938</c:v>
                </c:pt>
                <c:pt idx="16">
                  <c:v>5.5826030097513959</c:v>
                </c:pt>
                <c:pt idx="17">
                  <c:v>6.0663866947769458</c:v>
                </c:pt>
                <c:pt idx="18">
                  <c:v>7.2783728151970468</c:v>
                </c:pt>
                <c:pt idx="19">
                  <c:v>7.3711289019987118</c:v>
                </c:pt>
                <c:pt idx="20">
                  <c:v>7.3854827225057953</c:v>
                </c:pt>
                <c:pt idx="21">
                  <c:v>8.1391029310936567</c:v>
                </c:pt>
                <c:pt idx="22">
                  <c:v>9.255163707732935</c:v>
                </c:pt>
                <c:pt idx="23">
                  <c:v>8.5327018201187155</c:v>
                </c:pt>
                <c:pt idx="24">
                  <c:v>8.6531638662761541</c:v>
                </c:pt>
                <c:pt idx="25">
                  <c:v>8.1245196003074565</c:v>
                </c:pt>
                <c:pt idx="26">
                  <c:v>8.2721915985554073</c:v>
                </c:pt>
                <c:pt idx="27">
                  <c:v>8.8164995171644378</c:v>
                </c:pt>
                <c:pt idx="28">
                  <c:v>9.588638875912288</c:v>
                </c:pt>
                <c:pt idx="29">
                  <c:v>9.917373090831779</c:v>
                </c:pt>
                <c:pt idx="30">
                  <c:v>9.7341667306467592</c:v>
                </c:pt>
                <c:pt idx="31">
                  <c:v>8.5377951669403007</c:v>
                </c:pt>
                <c:pt idx="32">
                  <c:v>6.9554362172606492</c:v>
                </c:pt>
                <c:pt idx="33">
                  <c:v>5.9883430037333794</c:v>
                </c:pt>
                <c:pt idx="34">
                  <c:v>6.5534908618184602</c:v>
                </c:pt>
                <c:pt idx="35">
                  <c:v>5.7790520256141651</c:v>
                </c:pt>
                <c:pt idx="36">
                  <c:v>5.0527974673705103</c:v>
                </c:pt>
                <c:pt idx="37">
                  <c:v>5</c:v>
                </c:pt>
              </c:numCache>
            </c:numRef>
          </c:val>
          <c:smooth val="0"/>
          <c:extLst>
            <c:ext xmlns:c16="http://schemas.microsoft.com/office/drawing/2014/chart" uri="{C3380CC4-5D6E-409C-BE32-E72D297353CC}">
              <c16:uniqueId val="{00000008-D2A5-416A-8667-6DF3632C4B55}"/>
            </c:ext>
          </c:extLst>
        </c:ser>
        <c:ser>
          <c:idx val="2"/>
          <c:order val="2"/>
          <c:tx>
            <c:strRef>
              <c:f>'Daten für Grafik'!$D$48</c:f>
              <c:strCache>
                <c:ptCount val="1"/>
                <c:pt idx="0">
                  <c:v>Akad</c:v>
                </c:pt>
              </c:strCache>
            </c:strRef>
          </c:tx>
          <c:spPr>
            <a:ln>
              <a:solidFill>
                <a:srgbClr val="E2001A"/>
              </a:solidFill>
            </a:ln>
          </c:spPr>
          <c:marker>
            <c:symbol val="none"/>
          </c:marker>
          <c:dPt>
            <c:idx val="0"/>
            <c:bubble3D val="0"/>
            <c:extLst>
              <c:ext xmlns:c16="http://schemas.microsoft.com/office/drawing/2014/chart" uri="{C3380CC4-5D6E-409C-BE32-E72D297353CC}">
                <c16:uniqueId val="{00000009-D2A5-416A-8667-6DF3632C4B55}"/>
              </c:ext>
            </c:extLst>
          </c:dPt>
          <c:dPt>
            <c:idx val="35"/>
            <c:marker>
              <c:symbol val="circle"/>
              <c:size val="7"/>
              <c:spPr>
                <a:noFill/>
                <a:ln>
                  <a:noFill/>
                </a:ln>
              </c:spPr>
            </c:marker>
            <c:bubble3D val="0"/>
            <c:extLst>
              <c:ext xmlns:c16="http://schemas.microsoft.com/office/drawing/2014/chart" uri="{C3380CC4-5D6E-409C-BE32-E72D297353CC}">
                <c16:uniqueId val="{0000000A-D2A5-416A-8667-6DF3632C4B55}"/>
              </c:ext>
            </c:extLst>
          </c:dPt>
          <c:dPt>
            <c:idx val="36"/>
            <c:bubble3D val="0"/>
            <c:spPr>
              <a:ln w="28575">
                <a:solidFill>
                  <a:srgbClr val="E2001A"/>
                </a:solidFill>
              </a:ln>
            </c:spPr>
            <c:extLst>
              <c:ext xmlns:c16="http://schemas.microsoft.com/office/drawing/2014/chart" uri="{C3380CC4-5D6E-409C-BE32-E72D297353CC}">
                <c16:uniqueId val="{0000000C-D2A5-416A-8667-6DF3632C4B55}"/>
              </c:ext>
            </c:extLst>
          </c:dPt>
          <c:dPt>
            <c:idx val="37"/>
            <c:marker>
              <c:symbol val="circle"/>
              <c:size val="8"/>
              <c:spPr>
                <a:solidFill>
                  <a:srgbClr val="FF0000"/>
                </a:solidFill>
                <a:ln w="19050">
                  <a:solidFill>
                    <a:schemeClr val="bg1"/>
                  </a:solidFill>
                </a:ln>
              </c:spPr>
            </c:marker>
            <c:bubble3D val="0"/>
            <c:extLst>
              <c:ext xmlns:c16="http://schemas.microsoft.com/office/drawing/2014/chart" uri="{C3380CC4-5D6E-409C-BE32-E72D297353CC}">
                <c16:uniqueId val="{0000000D-D2A5-416A-8667-6DF3632C4B55}"/>
              </c:ext>
            </c:extLst>
          </c:dPt>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A5-416A-8667-6DF3632C4B55}"/>
                </c:ext>
              </c:extLst>
            </c:dLbl>
            <c:numFmt formatCode="0.0&quot;%&quot;" sourceLinked="0"/>
            <c:spPr>
              <a:noFill/>
              <a:ln>
                <a:noFill/>
              </a:ln>
              <a:effectLst/>
            </c:spPr>
            <c:txPr>
              <a:bodyPr/>
              <a:lstStyle/>
              <a:p>
                <a:pPr>
                  <a:defRPr sz="1400">
                    <a:solidFill>
                      <a:srgbClr val="FF0000"/>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'Daten für Grafik'!$A$49:$A$86</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'Daten für Grafik'!$D$49:$D$86</c:f>
              <c:numCache>
                <c:formatCode>#,##0.0</c:formatCode>
                <c:ptCount val="38"/>
                <c:pt idx="0">
                  <c:v>1.7043044743632534</c:v>
                </c:pt>
                <c:pt idx="1">
                  <c:v>2.0129100565492686</c:v>
                </c:pt>
                <c:pt idx="2">
                  <c:v>2.0703187445809297</c:v>
                </c:pt>
                <c:pt idx="3">
                  <c:v>1.7463895083353245</c:v>
                </c:pt>
                <c:pt idx="4">
                  <c:v>1.712879831056819</c:v>
                </c:pt>
                <c:pt idx="5">
                  <c:v>1.8312968730989143</c:v>
                </c:pt>
                <c:pt idx="6">
                  <c:v>2.5594004508691595</c:v>
                </c:pt>
                <c:pt idx="7">
                  <c:v>3.4876691327582967</c:v>
                </c:pt>
                <c:pt idx="8">
                  <c:v>4.3334558983812359</c:v>
                </c:pt>
                <c:pt idx="9">
                  <c:v>4.5004928120128316</c:v>
                </c:pt>
                <c:pt idx="10">
                  <c:v>4.3897261362260238</c:v>
                </c:pt>
                <c:pt idx="11">
                  <c:v>4.0431975778108162</c:v>
                </c:pt>
                <c:pt idx="12">
                  <c:v>4.2714699619374716</c:v>
                </c:pt>
                <c:pt idx="13">
                  <c:v>4.50858909912189</c:v>
                </c:pt>
                <c:pt idx="14">
                  <c:v>4.0011446430294795</c:v>
                </c:pt>
                <c:pt idx="15">
                  <c:v>3.5006519103126443</c:v>
                </c:pt>
                <c:pt idx="16">
                  <c:v>4.0207280129407703</c:v>
                </c:pt>
                <c:pt idx="17">
                  <c:v>3.5364346009839136</c:v>
                </c:pt>
                <c:pt idx="18">
                  <c:v>4.0500985370790561</c:v>
                </c:pt>
                <c:pt idx="19">
                  <c:v>4.0220568616243737</c:v>
                </c:pt>
                <c:pt idx="20">
                  <c:v>3.9689018221549519</c:v>
                </c:pt>
                <c:pt idx="21">
                  <c:v>3.7449379549518635</c:v>
                </c:pt>
                <c:pt idx="22">
                  <c:v>3.9805070167306127</c:v>
                </c:pt>
                <c:pt idx="23">
                  <c:v>3.4211313115489728</c:v>
                </c:pt>
                <c:pt idx="24">
                  <c:v>3.3696678817528016</c:v>
                </c:pt>
                <c:pt idx="25">
                  <c:v>2.9132678541701349</c:v>
                </c:pt>
                <c:pt idx="26">
                  <c:v>2.9702970297029703</c:v>
                </c:pt>
                <c:pt idx="27">
                  <c:v>3.6748196018865995</c:v>
                </c:pt>
                <c:pt idx="28">
                  <c:v>4.0724645595600562</c:v>
                </c:pt>
                <c:pt idx="29">
                  <c:v>3.9703280687479103</c:v>
                </c:pt>
                <c:pt idx="30">
                  <c:v>4.091038154537828</c:v>
                </c:pt>
                <c:pt idx="31">
                  <c:v>3.4982960102657419</c:v>
                </c:pt>
                <c:pt idx="32">
                  <c:v>2.9071791609445681</c:v>
                </c:pt>
                <c:pt idx="33">
                  <c:v>2.4822081243039049</c:v>
                </c:pt>
                <c:pt idx="34">
                  <c:v>2.4691358024691357</c:v>
                </c:pt>
                <c:pt idx="35">
                  <c:v>2.4356307980603833</c:v>
                </c:pt>
                <c:pt idx="36">
                  <c:v>2.3553409805403906</c:v>
                </c:pt>
                <c:pt idx="37">
                  <c:v>2.5</c:v>
                </c:pt>
              </c:numCache>
            </c:numRef>
          </c:val>
          <c:smooth val="0"/>
          <c:extLst>
            <c:ext xmlns:c16="http://schemas.microsoft.com/office/drawing/2014/chart" uri="{C3380CC4-5D6E-409C-BE32-E72D297353CC}">
              <c16:uniqueId val="{0000000E-D2A5-416A-8667-6DF3632C4B55}"/>
            </c:ext>
          </c:extLst>
        </c:ser>
        <c:ser>
          <c:idx val="3"/>
          <c:order val="3"/>
          <c:tx>
            <c:strRef>
              <c:f>'Daten für Grafik'!$E$48</c:f>
              <c:strCache>
                <c:ptCount val="1"/>
                <c:pt idx="0">
                  <c:v>NFQ</c:v>
                </c:pt>
              </c:strCache>
            </c:strRef>
          </c:tx>
          <c:spPr>
            <a:ln>
              <a:solidFill>
                <a:schemeClr val="bg1">
                  <a:lumMod val="50000"/>
                </a:schemeClr>
              </a:solidFill>
            </a:ln>
          </c:spPr>
          <c:marker>
            <c:symbol val="none"/>
          </c:marker>
          <c:dPt>
            <c:idx val="0"/>
            <c:bubble3D val="0"/>
            <c:extLst>
              <c:ext xmlns:c16="http://schemas.microsoft.com/office/drawing/2014/chart" uri="{C3380CC4-5D6E-409C-BE32-E72D297353CC}">
                <c16:uniqueId val="{0000000F-D2A5-416A-8667-6DF3632C4B55}"/>
              </c:ext>
            </c:extLst>
          </c:dPt>
          <c:dPt>
            <c:idx val="34"/>
            <c:marker>
              <c:symbol val="circle"/>
              <c:size val="7"/>
              <c:spPr>
                <a:noFill/>
                <a:ln>
                  <a:noFill/>
                </a:ln>
              </c:spPr>
            </c:marker>
            <c:bubble3D val="0"/>
            <c:spPr>
              <a:ln>
                <a:solidFill>
                  <a:prstClr val="white">
                    <a:lumMod val="50000"/>
                  </a:prstClr>
                </a:solidFill>
              </a:ln>
            </c:spPr>
            <c:extLst>
              <c:ext xmlns:c16="http://schemas.microsoft.com/office/drawing/2014/chart" uri="{C3380CC4-5D6E-409C-BE32-E72D297353CC}">
                <c16:uniqueId val="{00000011-D2A5-416A-8667-6DF3632C4B55}"/>
              </c:ext>
            </c:extLst>
          </c:dPt>
          <c:dPt>
            <c:idx val="36"/>
            <c:bubble3D val="0"/>
            <c:extLst>
              <c:ext xmlns:c16="http://schemas.microsoft.com/office/drawing/2014/chart" uri="{C3380CC4-5D6E-409C-BE32-E72D297353CC}">
                <c16:uniqueId val="{00000012-D2A5-416A-8667-6DF3632C4B55}"/>
              </c:ext>
            </c:extLst>
          </c:dPt>
          <c:dPt>
            <c:idx val="37"/>
            <c:marker>
              <c:symbol val="circle"/>
              <c:size val="8"/>
              <c:spPr>
                <a:solidFill>
                  <a:srgbClr val="7F7F7F"/>
                </a:solidFill>
                <a:ln w="19050">
                  <a:solidFill>
                    <a:schemeClr val="bg1"/>
                  </a:solidFill>
                </a:ln>
              </c:spPr>
            </c:marker>
            <c:bubble3D val="0"/>
            <c:extLst>
              <c:ext xmlns:c16="http://schemas.microsoft.com/office/drawing/2014/chart" uri="{C3380CC4-5D6E-409C-BE32-E72D297353CC}">
                <c16:uniqueId val="{00000013-D2A5-416A-8667-6DF3632C4B55}"/>
              </c:ext>
            </c:extLst>
          </c:dPt>
          <c:dLbls>
            <c:dLbl>
              <c:idx val="37"/>
              <c:numFmt formatCode="0.0&quot;%&quot;" sourceLinked="0"/>
              <c:spPr/>
              <c:txPr>
                <a:bodyPr/>
                <a:lstStyle/>
                <a:p>
                  <a:pPr>
                    <a:defRPr sz="1400">
                      <a:solidFill>
                        <a:schemeClr val="tx1">
                          <a:lumMod val="65000"/>
                          <a:lumOff val="35000"/>
                        </a:schemeClr>
                      </a:solidFill>
                      <a:latin typeface="Arial"/>
                      <a:ea typeface="Arial"/>
                      <a:cs typeface="Arial"/>
                    </a:defRPr>
                  </a:pPr>
                  <a:endParaRPr lang="de-D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2A5-416A-8667-6DF3632C4B55}"/>
                </c:ext>
              </c:extLst>
            </c:dLbl>
            <c:numFmt formatCode="0.0&quot;%&quot;" sourceLinked="0"/>
            <c:spPr>
              <a:noFill/>
              <a:ln>
                <a:noFill/>
              </a:ln>
              <a:effectLst/>
            </c:spPr>
            <c:txPr>
              <a:bodyPr/>
              <a:lstStyle/>
              <a:p>
                <a:pPr>
                  <a:defRPr sz="1400">
                    <a:solidFill>
                      <a:schemeClr val="tx1">
                        <a:lumMod val="65000"/>
                        <a:lumOff val="35000"/>
                      </a:schemeClr>
                    </a:solidFill>
                  </a:defRPr>
                </a:pPr>
                <a:endParaRPr lang="de-DE"/>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'Daten für Grafik'!$A$49:$A$86</c:f>
              <c:numCache>
                <c:formatCode>General</c:formatCod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numCache>
            </c:numRef>
          </c:cat>
          <c:val>
            <c:numRef>
              <c:f>'Daten für Grafik'!$E$49:$E$86</c:f>
              <c:numCache>
                <c:formatCode>#,##0.0</c:formatCode>
                <c:ptCount val="38"/>
                <c:pt idx="0">
                  <c:v>6.0696471871163604</c:v>
                </c:pt>
                <c:pt idx="1">
                  <c:v>5.2576746937021248</c:v>
                </c:pt>
                <c:pt idx="2">
                  <c:v>5.6383966491273378</c:v>
                </c:pt>
                <c:pt idx="3">
                  <c:v>5.7276974404475256</c:v>
                </c:pt>
                <c:pt idx="4">
                  <c:v>5.0368991519373099</c:v>
                </c:pt>
                <c:pt idx="5">
                  <c:v>5.8604789077668284</c:v>
                </c:pt>
                <c:pt idx="6">
                  <c:v>8.7891772225909737</c:v>
                </c:pt>
                <c:pt idx="7">
                  <c:v>11.754820862855038</c:v>
                </c:pt>
                <c:pt idx="8">
                  <c:v>14.07933108071791</c:v>
                </c:pt>
                <c:pt idx="9">
                  <c:v>14.312039976713434</c:v>
                </c:pt>
                <c:pt idx="10">
                  <c:v>14.90077587786085</c:v>
                </c:pt>
                <c:pt idx="11">
                  <c:v>15.227886808988305</c:v>
                </c:pt>
                <c:pt idx="12">
                  <c:v>16.582215247105843</c:v>
                </c:pt>
                <c:pt idx="13">
                  <c:v>16.428894569667648</c:v>
                </c:pt>
                <c:pt idx="14">
                  <c:v>14.9543597416853</c:v>
                </c:pt>
                <c:pt idx="15">
                  <c:v>13.303978559240104</c:v>
                </c:pt>
                <c:pt idx="16">
                  <c:v>14.540244440518455</c:v>
                </c:pt>
                <c:pt idx="17">
                  <c:v>16.858888753098523</c:v>
                </c:pt>
                <c:pt idx="18">
                  <c:v>20.278109634837065</c:v>
                </c:pt>
                <c:pt idx="19">
                  <c:v>21.005799831395279</c:v>
                </c:pt>
                <c:pt idx="20">
                  <c:v>21.909813535515919</c:v>
                </c:pt>
                <c:pt idx="21">
                  <c:v>24.169995341800394</c:v>
                </c:pt>
                <c:pt idx="22">
                  <c:v>26.902444162392968</c:v>
                </c:pt>
                <c:pt idx="23">
                  <c:v>25.844462431433985</c:v>
                </c:pt>
                <c:pt idx="24">
                  <c:v>23.36744270533741</c:v>
                </c:pt>
                <c:pt idx="25">
                  <c:v>22.215149586250796</c:v>
                </c:pt>
                <c:pt idx="26">
                  <c:v>22.091169907554988</c:v>
                </c:pt>
                <c:pt idx="27">
                  <c:v>22.589485276711038</c:v>
                </c:pt>
                <c:pt idx="28">
                  <c:v>23.497649303199651</c:v>
                </c:pt>
                <c:pt idx="29">
                  <c:v>24.5719453697143</c:v>
                </c:pt>
                <c:pt idx="30">
                  <c:v>26.006966328432128</c:v>
                </c:pt>
                <c:pt idx="31">
                  <c:v>24.033944888868636</c:v>
                </c:pt>
                <c:pt idx="32">
                  <c:v>22.115212200488735</c:v>
                </c:pt>
                <c:pt idx="33">
                  <c:v>20.13458507243902</c:v>
                </c:pt>
                <c:pt idx="34">
                  <c:v>21.935386473429951</c:v>
                </c:pt>
                <c:pt idx="35">
                  <c:v>20.723117364291873</c:v>
                </c:pt>
                <c:pt idx="36">
                  <c:v>19.553819456458875</c:v>
                </c:pt>
                <c:pt idx="37">
                  <c:v>19</c:v>
                </c:pt>
              </c:numCache>
            </c:numRef>
          </c:val>
          <c:smooth val="0"/>
          <c:extLst>
            <c:ext xmlns:c16="http://schemas.microsoft.com/office/drawing/2014/chart" uri="{C3380CC4-5D6E-409C-BE32-E72D297353CC}">
              <c16:uniqueId val="{00000014-D2A5-416A-8667-6DF3632C4B55}"/>
            </c:ext>
          </c:extLst>
        </c:ser>
        <c:dLbls>
          <c:showLegendKey val="0"/>
          <c:showVal val="0"/>
          <c:showCatName val="0"/>
          <c:showSerName val="0"/>
          <c:showPercent val="0"/>
          <c:showBubbleSize val="0"/>
        </c:dLbls>
        <c:smooth val="0"/>
        <c:axId val="388234928"/>
        <c:axId val="388235320"/>
      </c:lineChart>
      <c:catAx>
        <c:axId val="388234928"/>
        <c:scaling>
          <c:orientation val="minMax"/>
        </c:scaling>
        <c:delete val="0"/>
        <c:axPos val="b"/>
        <c:numFmt formatCode="General" sourceLinked="1"/>
        <c:majorTickMark val="none"/>
        <c:minorTickMark val="none"/>
        <c:tickLblPos val="nextTo"/>
        <c:crossAx val="388235320"/>
        <c:crosses val="autoZero"/>
        <c:auto val="1"/>
        <c:lblAlgn val="ctr"/>
        <c:lblOffset val="100"/>
        <c:tickLblSkip val="5"/>
        <c:noMultiLvlLbl val="0"/>
      </c:catAx>
      <c:valAx>
        <c:axId val="388235320"/>
        <c:scaling>
          <c:orientation val="minMax"/>
        </c:scaling>
        <c:delete val="1"/>
        <c:axPos val="l"/>
        <c:numFmt formatCode="#,##0.0" sourceLinked="1"/>
        <c:majorTickMark val="out"/>
        <c:minorTickMark val="none"/>
        <c:tickLblPos val="none"/>
        <c:crossAx val="388234928"/>
        <c:crosses val="autoZero"/>
        <c:crossBetween val="between"/>
      </c:valAx>
      <c:spPr>
        <a:noFill/>
      </c:spPr>
    </c:plotArea>
    <c:plotVisOnly val="1"/>
    <c:dispBlanksAs val="gap"/>
    <c:showDLblsOverMax val="0"/>
  </c:chart>
  <c:spPr>
    <a:noFill/>
    <a:ln>
      <a:noFill/>
    </a:ln>
  </c:spPr>
  <c:txPr>
    <a:bodyPr/>
    <a:lstStyle/>
    <a:p>
      <a:pPr>
        <a:defRPr sz="1200">
          <a:latin typeface="Arial" pitchFamily="34" charset="0"/>
          <a:cs typeface="Arial" pitchFamily="34" charset="0"/>
        </a:defRPr>
      </a:pPr>
      <a:endParaRPr lang="de-DE"/>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0.05774</cdr:x>
      <cdr:y>0.53399</cdr:y>
    </cdr:from>
    <cdr:to>
      <cdr:x>0.12312</cdr:x>
      <cdr:y>0.58735</cdr:y>
    </cdr:to>
    <cdr:sp macro="" textlink="">
      <cdr:nvSpPr>
        <cdr:cNvPr id="3" name="Textfeld 2"/>
        <cdr:cNvSpPr txBox="1"/>
      </cdr:nvSpPr>
      <cdr:spPr>
        <a:xfrm xmlns:a="http://schemas.openxmlformats.org/drawingml/2006/main">
          <a:off x="509238" y="2306842"/>
          <a:ext cx="576652" cy="230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400" b="1">
              <a:latin typeface="Arial" pitchFamily="34" charset="0"/>
              <a:cs typeface="Arial" pitchFamily="34" charset="0"/>
            </a:rPr>
            <a:t>100</a:t>
          </a:r>
        </a:p>
      </cdr:txBody>
    </cdr:sp>
  </cdr:relSizeAnchor>
  <cdr:relSizeAnchor xmlns:cdr="http://schemas.openxmlformats.org/drawingml/2006/chartDrawing">
    <cdr:from>
      <cdr:x>0.81533</cdr:x>
      <cdr:y>0.07166</cdr:y>
    </cdr:from>
    <cdr:to>
      <cdr:x>1</cdr:x>
      <cdr:y>0.3186</cdr:y>
    </cdr:to>
    <cdr:sp macro="" textlink="">
      <cdr:nvSpPr>
        <cdr:cNvPr id="2" name="Textfeld 1"/>
        <cdr:cNvSpPr txBox="1"/>
      </cdr:nvSpPr>
      <cdr:spPr>
        <a:xfrm xmlns:a="http://schemas.openxmlformats.org/drawingml/2006/main">
          <a:off x="7191225" y="309561"/>
          <a:ext cx="1628775" cy="1066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de-DE" sz="1600" dirty="0">
              <a:solidFill>
                <a:schemeClr val="tx1">
                  <a:lumMod val="65000"/>
                  <a:lumOff val="35000"/>
                </a:schemeClr>
              </a:solidFill>
              <a:latin typeface="Arial" panose="020B0604020202020204" pitchFamily="34" charset="0"/>
              <a:cs typeface="Arial" panose="020B0604020202020204" pitchFamily="34" charset="0"/>
            </a:rPr>
            <a:t>akademische</a:t>
          </a:r>
          <a:r>
            <a:rPr lang="de-DE" sz="1600" baseline="0" dirty="0">
              <a:solidFill>
                <a:schemeClr val="tx1">
                  <a:lumMod val="65000"/>
                  <a:lumOff val="35000"/>
                </a:schemeClr>
              </a:solidFill>
              <a:latin typeface="Arial" panose="020B0604020202020204" pitchFamily="34" charset="0"/>
              <a:cs typeface="Arial" panose="020B0604020202020204" pitchFamily="34" charset="0"/>
            </a:rPr>
            <a:t>r Abschluss </a:t>
          </a:r>
          <a:br>
            <a:rPr lang="de-DE" sz="1600" baseline="0" dirty="0">
              <a:solidFill>
                <a:schemeClr val="tx1">
                  <a:lumMod val="65000"/>
                  <a:lumOff val="35000"/>
                </a:schemeClr>
              </a:solidFill>
              <a:latin typeface="Arial" panose="020B0604020202020204" pitchFamily="34" charset="0"/>
              <a:cs typeface="Arial" panose="020B0604020202020204" pitchFamily="34" charset="0"/>
            </a:rPr>
          </a:br>
          <a:endParaRPr lang="de-DE" sz="1600" dirty="0">
            <a:solidFill>
              <a:schemeClr val="tx1">
                <a:lumMod val="65000"/>
                <a:lumOff val="3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0.81533</cdr:x>
      <cdr:y>0.40863</cdr:y>
    </cdr:from>
    <cdr:to>
      <cdr:x>1</cdr:x>
      <cdr:y>0.58502</cdr:y>
    </cdr:to>
    <cdr:sp macro="" textlink="">
      <cdr:nvSpPr>
        <cdr:cNvPr id="4" name="Textfeld 1"/>
        <cdr:cNvSpPr txBox="1"/>
      </cdr:nvSpPr>
      <cdr:spPr>
        <a:xfrm xmlns:a="http://schemas.openxmlformats.org/drawingml/2006/main">
          <a:off x="7191225" y="1765300"/>
          <a:ext cx="1628775" cy="762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600" dirty="0">
              <a:latin typeface="Arial" panose="020B0604020202020204" pitchFamily="34" charset="0"/>
              <a:cs typeface="Arial" panose="020B0604020202020204" pitchFamily="34" charset="0"/>
            </a:rPr>
            <a:t>insgesamt </a:t>
          </a:r>
        </a:p>
      </cdr:txBody>
    </cdr:sp>
  </cdr:relSizeAnchor>
  <cdr:relSizeAnchor xmlns:cdr="http://schemas.openxmlformats.org/drawingml/2006/chartDrawing">
    <cdr:from>
      <cdr:x>0.79847</cdr:x>
      <cdr:y>0.63794</cdr:y>
    </cdr:from>
    <cdr:to>
      <cdr:x>1</cdr:x>
      <cdr:y>0.81433</cdr:y>
    </cdr:to>
    <cdr:sp macro="" textlink="">
      <cdr:nvSpPr>
        <cdr:cNvPr id="5" name="Textfeld 1"/>
        <cdr:cNvSpPr txBox="1"/>
      </cdr:nvSpPr>
      <cdr:spPr>
        <a:xfrm xmlns:a="http://schemas.openxmlformats.org/drawingml/2006/main">
          <a:off x="7042477" y="2753995"/>
          <a:ext cx="1777523" cy="761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600" dirty="0">
              <a:solidFill>
                <a:schemeClr val="bg2">
                  <a:lumMod val="25000"/>
                </a:schemeClr>
              </a:solidFill>
              <a:latin typeface="Arial" panose="020B0604020202020204" pitchFamily="34" charset="0"/>
              <a:cs typeface="Arial" panose="020B0604020202020204" pitchFamily="34" charset="0"/>
            </a:rPr>
            <a:t>ohne Berufsabschluss</a:t>
          </a:r>
          <a:br>
            <a:rPr lang="de-DE" sz="1600" dirty="0">
              <a:solidFill>
                <a:schemeClr val="bg2">
                  <a:lumMod val="25000"/>
                </a:schemeClr>
              </a:solidFill>
              <a:latin typeface="Arial" panose="020B0604020202020204" pitchFamily="34" charset="0"/>
              <a:cs typeface="Arial" panose="020B0604020202020204" pitchFamily="34" charset="0"/>
            </a:rPr>
          </a:br>
          <a:endParaRPr lang="de-DE" sz="1600" dirty="0">
            <a:solidFill>
              <a:schemeClr val="bg2">
                <a:lumMod val="2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0.79051</cdr:x>
      <cdr:y>0.79597</cdr:y>
    </cdr:from>
    <cdr:to>
      <cdr:x>1</cdr:x>
      <cdr:y>0.95383</cdr:y>
    </cdr:to>
    <cdr:sp macro="" textlink="">
      <cdr:nvSpPr>
        <cdr:cNvPr id="6" name="Textfeld 1"/>
        <cdr:cNvSpPr txBox="1"/>
      </cdr:nvSpPr>
      <cdr:spPr>
        <a:xfrm xmlns:a="http://schemas.openxmlformats.org/drawingml/2006/main">
          <a:off x="6972298" y="3438604"/>
          <a:ext cx="1847702" cy="6819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de-DE" sz="800" dirty="0" smtClean="0">
              <a:latin typeface="Arial" panose="020B0604020202020204" pitchFamily="34" charset="0"/>
              <a:cs typeface="Arial" panose="020B0604020202020204" pitchFamily="34" charset="0"/>
            </a:rPr>
            <a:t>*Fehlende Angaben zur Qualifikation wurden </a:t>
          </a:r>
          <a:r>
            <a:rPr lang="de-DE" sz="800" dirty="0" err="1" smtClean="0">
              <a:latin typeface="Arial" panose="020B0604020202020204" pitchFamily="34" charset="0"/>
              <a:cs typeface="Arial" panose="020B0604020202020204" pitchFamily="34" charset="0"/>
            </a:rPr>
            <a:t>entspr</a:t>
          </a:r>
          <a:r>
            <a:rPr lang="de-DE" sz="800" dirty="0" smtClean="0">
              <a:latin typeface="Arial" panose="020B0604020202020204" pitchFamily="34" charset="0"/>
              <a:cs typeface="Arial" panose="020B0604020202020204" pitchFamily="34" charset="0"/>
            </a:rPr>
            <a:t>. ihrer Struktur verteilt, </a:t>
          </a:r>
        </a:p>
        <a:p xmlns:a="http://schemas.openxmlformats.org/drawingml/2006/main">
          <a:pPr algn="r"/>
          <a:r>
            <a:rPr lang="de-DE" sz="800" dirty="0" smtClean="0">
              <a:latin typeface="Arial" panose="020B0604020202020204" pitchFamily="34" charset="0"/>
              <a:cs typeface="Arial" panose="020B0604020202020204" pitchFamily="34" charset="0"/>
            </a:rPr>
            <a:t>2012 außerdem leichter </a:t>
          </a:r>
          <a:r>
            <a:rPr lang="de-DE" sz="800" dirty="0" err="1" smtClean="0">
              <a:latin typeface="Arial" panose="020B0604020202020204" pitchFamily="34" charset="0"/>
              <a:cs typeface="Arial" panose="020B0604020202020204" pitchFamily="34" charset="0"/>
            </a:rPr>
            <a:t>Aktuali-sierungseffekt</a:t>
          </a:r>
          <a:r>
            <a:rPr lang="de-DE" sz="800" dirty="0" smtClean="0">
              <a:latin typeface="Arial" panose="020B0604020202020204" pitchFamily="34" charset="0"/>
              <a:cs typeface="Arial" panose="020B0604020202020204" pitchFamily="34" charset="0"/>
            </a:rPr>
            <a:t> aufgrund Umstellung auf </a:t>
          </a:r>
          <a:r>
            <a:rPr lang="de-DE" sz="800" dirty="0" err="1" smtClean="0">
              <a:latin typeface="Arial" panose="020B0604020202020204" pitchFamily="34" charset="0"/>
              <a:cs typeface="Arial" panose="020B0604020202020204" pitchFamily="34" charset="0"/>
            </a:rPr>
            <a:t>KldB</a:t>
          </a:r>
          <a:r>
            <a:rPr lang="de-DE" sz="800" dirty="0" smtClean="0">
              <a:latin typeface="Arial" panose="020B0604020202020204" pitchFamily="34" charset="0"/>
              <a:cs typeface="Arial" panose="020B0604020202020204" pitchFamily="34" charset="0"/>
            </a:rPr>
            <a:t> 2010.</a:t>
          </a:r>
          <a:endParaRPr lang="de-DE" sz="8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0.71707</cdr:x>
      <cdr:y>0.34144</cdr:y>
    </cdr:from>
    <cdr:to>
      <cdr:x>1</cdr:x>
      <cdr:y>0.83969</cdr:y>
    </cdr:to>
    <cdr:sp macro="" textlink="">
      <cdr:nvSpPr>
        <cdr:cNvPr id="3" name="Textfeld 2"/>
        <cdr:cNvSpPr txBox="1"/>
      </cdr:nvSpPr>
      <cdr:spPr>
        <a:xfrm xmlns:a="http://schemas.openxmlformats.org/drawingml/2006/main">
          <a:off x="6299403" y="1469576"/>
          <a:ext cx="2485518" cy="2144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de-DE" sz="1300" dirty="0">
              <a:solidFill>
                <a:srgbClr val="FF0000"/>
              </a:solidFill>
              <a:latin typeface="Arial" panose="020B0604020202020204" pitchFamily="34" charset="0"/>
              <a:cs typeface="Arial" panose="020B0604020202020204" pitchFamily="34" charset="0"/>
            </a:rPr>
            <a:t>Akademiker/innen insgesamt</a:t>
          </a:r>
          <a:br>
            <a:rPr lang="de-DE" sz="1300" dirty="0">
              <a:solidFill>
                <a:srgbClr val="FF0000"/>
              </a:solidFill>
              <a:latin typeface="Arial" panose="020B0604020202020204" pitchFamily="34" charset="0"/>
              <a:cs typeface="Arial" panose="020B0604020202020204" pitchFamily="34" charset="0"/>
            </a:rPr>
          </a:br>
          <a:r>
            <a:rPr lang="de-DE" sz="1300" dirty="0">
              <a:solidFill>
                <a:srgbClr val="FF0000"/>
              </a:solidFill>
              <a:latin typeface="Arial" panose="020B0604020202020204" pitchFamily="34" charset="0"/>
              <a:cs typeface="Arial" panose="020B0604020202020204" pitchFamily="34" charset="0"/>
            </a:rPr>
            <a:t> (-25%)</a:t>
          </a:r>
        </a:p>
        <a:p xmlns:a="http://schemas.openxmlformats.org/drawingml/2006/main">
          <a:pPr algn="l"/>
          <a:r>
            <a:rPr lang="de-DE" sz="1300" dirty="0">
              <a:solidFill>
                <a:schemeClr val="tx1"/>
              </a:solidFill>
              <a:latin typeface="Arial" panose="020B0604020202020204" pitchFamily="34" charset="0"/>
              <a:cs typeface="Arial" panose="020B0604020202020204" pitchFamily="34" charset="0"/>
            </a:rPr>
            <a:t>Naturwissenschaften (-35%)</a:t>
          </a:r>
        </a:p>
        <a:p xmlns:a="http://schemas.openxmlformats.org/drawingml/2006/main">
          <a:pPr algn="l"/>
          <a:r>
            <a:rPr lang="de-DE" sz="1300" dirty="0">
              <a:solidFill>
                <a:schemeClr val="tx1"/>
              </a:solidFill>
              <a:latin typeface="Arial" panose="020B0604020202020204" pitchFamily="34" charset="0"/>
              <a:cs typeface="Arial" panose="020B0604020202020204" pitchFamily="34" charset="0"/>
            </a:rPr>
            <a:t>Informatik (-38%)</a:t>
          </a:r>
        </a:p>
        <a:p xmlns:a="http://schemas.openxmlformats.org/drawingml/2006/main">
          <a:pPr algn="l"/>
          <a:r>
            <a:rPr lang="de-DE" sz="1300" dirty="0">
              <a:solidFill>
                <a:schemeClr val="tx1"/>
              </a:solidFill>
              <a:latin typeface="Arial" panose="020B0604020202020204" pitchFamily="34" charset="0"/>
              <a:cs typeface="Arial" panose="020B0604020202020204" pitchFamily="34" charset="0"/>
            </a:rPr>
            <a:t>Sprach-,</a:t>
          </a:r>
          <a:r>
            <a:rPr lang="de-DE" sz="1300" baseline="0" dirty="0">
              <a:solidFill>
                <a:schemeClr val="tx1"/>
              </a:solidFill>
              <a:latin typeface="Arial" panose="020B0604020202020204" pitchFamily="34" charset="0"/>
              <a:cs typeface="Arial" panose="020B0604020202020204" pitchFamily="34" charset="0"/>
            </a:rPr>
            <a:t> </a:t>
          </a:r>
          <a:r>
            <a:rPr lang="de-DE" sz="1300" baseline="0" dirty="0" err="1">
              <a:solidFill>
                <a:schemeClr val="tx1"/>
              </a:solidFill>
              <a:latin typeface="Arial" panose="020B0604020202020204" pitchFamily="34" charset="0"/>
              <a:cs typeface="Arial" panose="020B0604020202020204" pitchFamily="34" charset="0"/>
            </a:rPr>
            <a:t>Geistesw</a:t>
          </a:r>
          <a:r>
            <a:rPr lang="de-DE" sz="1300" baseline="0" dirty="0">
              <a:solidFill>
                <a:schemeClr val="tx1"/>
              </a:solidFill>
              <a:latin typeface="Arial" panose="020B0604020202020204" pitchFamily="34" charset="0"/>
              <a:cs typeface="Arial" panose="020B0604020202020204" pitchFamily="34" charset="0"/>
            </a:rPr>
            <a:t>. (-41%)</a:t>
          </a:r>
        </a:p>
        <a:p xmlns:a="http://schemas.openxmlformats.org/drawingml/2006/main">
          <a:pPr algn="l"/>
          <a:r>
            <a:rPr lang="de-DE" sz="1300" baseline="0" dirty="0">
              <a:solidFill>
                <a:schemeClr val="tx1"/>
              </a:solidFill>
              <a:latin typeface="Arial" panose="020B0604020202020204" pitchFamily="34" charset="0"/>
              <a:cs typeface="Arial" panose="020B0604020202020204" pitchFamily="34" charset="0"/>
            </a:rPr>
            <a:t>Management, </a:t>
          </a:r>
          <a:r>
            <a:rPr lang="de-DE" sz="1300" baseline="0" dirty="0" smtClean="0">
              <a:solidFill>
                <a:schemeClr val="tx1"/>
              </a:solidFill>
              <a:latin typeface="Arial" panose="020B0604020202020204" pitchFamily="34" charset="0"/>
              <a:cs typeface="Arial" panose="020B0604020202020204" pitchFamily="34" charset="0"/>
            </a:rPr>
            <a:t>Finanzen, </a:t>
          </a:r>
          <a:r>
            <a:rPr lang="de-DE" sz="1300" baseline="0" dirty="0" err="1" smtClean="0">
              <a:solidFill>
                <a:schemeClr val="tx1"/>
              </a:solidFill>
              <a:latin typeface="Arial" panose="020B0604020202020204" pitchFamily="34" charset="0"/>
              <a:cs typeface="Arial" panose="020B0604020202020204" pitchFamily="34" charset="0"/>
            </a:rPr>
            <a:t>Wirtschaftswiss</a:t>
          </a:r>
          <a:r>
            <a:rPr lang="de-DE" sz="1300" baseline="0" dirty="0" smtClean="0">
              <a:solidFill>
                <a:schemeClr val="tx1"/>
              </a:solidFill>
              <a:latin typeface="Arial" panose="020B0604020202020204" pitchFamily="34" charset="0"/>
              <a:cs typeface="Arial" panose="020B0604020202020204" pitchFamily="34" charset="0"/>
            </a:rPr>
            <a:t>. (-46%)</a:t>
          </a:r>
          <a:endParaRPr lang="de-DE" sz="1300" baseline="0" dirty="0">
            <a:solidFill>
              <a:schemeClr val="tx1"/>
            </a:solidFill>
            <a:latin typeface="Arial" panose="020B0604020202020204" pitchFamily="34" charset="0"/>
            <a:cs typeface="Arial" panose="020B0604020202020204" pitchFamily="34" charset="0"/>
          </a:endParaRPr>
        </a:p>
        <a:p xmlns:a="http://schemas.openxmlformats.org/drawingml/2006/main">
          <a:pPr algn="l"/>
          <a:r>
            <a:rPr lang="de-DE" sz="1300" baseline="0" dirty="0" smtClean="0">
              <a:solidFill>
                <a:schemeClr val="tx1"/>
              </a:solidFill>
              <a:latin typeface="Arial" panose="020B0604020202020204" pitchFamily="34" charset="0"/>
              <a:cs typeface="Arial" panose="020B0604020202020204" pitchFamily="34" charset="0"/>
            </a:rPr>
            <a:t>Maschinen-, </a:t>
          </a:r>
          <a:r>
            <a:rPr lang="de-DE" sz="1300" baseline="0" dirty="0">
              <a:solidFill>
                <a:schemeClr val="tx1"/>
              </a:solidFill>
              <a:latin typeface="Arial" panose="020B0604020202020204" pitchFamily="34" charset="0"/>
              <a:cs typeface="Arial" panose="020B0604020202020204" pitchFamily="34" charset="0"/>
            </a:rPr>
            <a:t>Elektrotechnik, Entwicklung, Produktion (-62%)</a:t>
          </a:r>
          <a:endParaRPr lang="de-DE" sz="13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Gerade Verbindung 2"/>
        <cdr:cNvSpPr/>
      </cdr:nvSpPr>
      <cdr:spPr bwMode="auto">
        <a:xfrm xmlns:a="http://schemas.openxmlformats.org/drawingml/2006/main" flipH="1">
          <a:off x="0" y="0"/>
          <a:ext cx="0" cy="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de-DE"/>
        </a:p>
      </cdr:txBody>
    </cdr:sp>
  </cdr:relSizeAnchor>
  <cdr:relSizeAnchor xmlns:cdr="http://schemas.openxmlformats.org/drawingml/2006/chartDrawing">
    <cdr:from>
      <cdr:x>0</cdr:x>
      <cdr:y>0</cdr:y>
    </cdr:from>
    <cdr:to>
      <cdr:x>0</cdr:x>
      <cdr:y>0</cdr:y>
    </cdr:to>
    <cdr:sp macro="" textlink="">
      <cdr:nvSpPr>
        <cdr:cNvPr id="5" name="Gerade Verbindung 4"/>
        <cdr:cNvSpPr/>
      </cdr:nvSpPr>
      <cdr:spPr bwMode="auto">
        <a:xfrm xmlns:a="http://schemas.openxmlformats.org/drawingml/2006/main">
          <a:off x="0" y="0"/>
          <a:ext cx="0" cy="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de-DE"/>
        </a:p>
      </cdr:txBody>
    </cdr:sp>
  </cdr:relSizeAnchor>
  <cdr:relSizeAnchor xmlns:cdr="http://schemas.openxmlformats.org/drawingml/2006/chartDrawing">
    <cdr:from>
      <cdr:x>0.76327</cdr:x>
      <cdr:y>0.31802</cdr:y>
    </cdr:from>
    <cdr:to>
      <cdr:x>1</cdr:x>
      <cdr:y>0.41892</cdr:y>
    </cdr:to>
    <cdr:sp macro="" textlink="">
      <cdr:nvSpPr>
        <cdr:cNvPr id="6" name="Textfeld 5"/>
        <cdr:cNvSpPr txBox="1"/>
      </cdr:nvSpPr>
      <cdr:spPr>
        <a:xfrm xmlns:a="http://schemas.openxmlformats.org/drawingml/2006/main">
          <a:off x="6732000" y="1373839"/>
          <a:ext cx="2088000" cy="435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400" b="0">
              <a:solidFill>
                <a:schemeClr val="tx1">
                  <a:lumMod val="50000"/>
                  <a:lumOff val="50000"/>
                </a:schemeClr>
              </a:solidFill>
              <a:latin typeface="Arial" pitchFamily="34" charset="0"/>
              <a:cs typeface="Arial" pitchFamily="34" charset="0"/>
            </a:rPr>
            <a:t>ohne Berufsabschluss</a:t>
          </a:r>
        </a:p>
      </cdr:txBody>
    </cdr:sp>
  </cdr:relSizeAnchor>
  <cdr:relSizeAnchor xmlns:cdr="http://schemas.openxmlformats.org/drawingml/2006/chartDrawing">
    <cdr:from>
      <cdr:x>0.76327</cdr:x>
      <cdr:y>0.68801</cdr:y>
    </cdr:from>
    <cdr:to>
      <cdr:x>1</cdr:x>
      <cdr:y>0.76552</cdr:y>
    </cdr:to>
    <cdr:sp macro="" textlink="">
      <cdr:nvSpPr>
        <cdr:cNvPr id="7" name="Textfeld 1"/>
        <cdr:cNvSpPr txBox="1"/>
      </cdr:nvSpPr>
      <cdr:spPr>
        <a:xfrm xmlns:a="http://schemas.openxmlformats.org/drawingml/2006/main">
          <a:off x="6732041" y="2972222"/>
          <a:ext cx="2087959" cy="334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de-DE" sz="1400" b="0">
              <a:solidFill>
                <a:schemeClr val="tx1"/>
              </a:solidFill>
            </a:rPr>
            <a:t>insgesamt</a:t>
          </a:r>
        </a:p>
      </cdr:txBody>
    </cdr:sp>
  </cdr:relSizeAnchor>
  <cdr:relSizeAnchor xmlns:cdr="http://schemas.openxmlformats.org/drawingml/2006/chartDrawing">
    <cdr:from>
      <cdr:x>0.76327</cdr:x>
      <cdr:y>0.74831</cdr:y>
    </cdr:from>
    <cdr:to>
      <cdr:x>1</cdr:x>
      <cdr:y>0.85108</cdr:y>
    </cdr:to>
    <cdr:sp macro="" textlink="">
      <cdr:nvSpPr>
        <cdr:cNvPr id="8" name="Textfeld 1"/>
        <cdr:cNvSpPr txBox="1"/>
      </cdr:nvSpPr>
      <cdr:spPr>
        <a:xfrm xmlns:a="http://schemas.openxmlformats.org/drawingml/2006/main">
          <a:off x="6732041" y="3232694"/>
          <a:ext cx="2087959" cy="4439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de-DE" sz="1400" b="0">
              <a:solidFill>
                <a:schemeClr val="bg1">
                  <a:lumMod val="50000"/>
                </a:schemeClr>
              </a:solidFill>
            </a:rPr>
            <a:t>berufliche Ausbildung/ Fachschule</a:t>
          </a:r>
        </a:p>
      </cdr:txBody>
    </cdr:sp>
  </cdr:relSizeAnchor>
  <cdr:relSizeAnchor xmlns:cdr="http://schemas.openxmlformats.org/drawingml/2006/chartDrawing">
    <cdr:from>
      <cdr:x>0.76327</cdr:x>
      <cdr:y>0.84188</cdr:y>
    </cdr:from>
    <cdr:to>
      <cdr:x>1</cdr:x>
      <cdr:y>0.91939</cdr:y>
    </cdr:to>
    <cdr:sp macro="" textlink="">
      <cdr:nvSpPr>
        <cdr:cNvPr id="9" name="Textfeld 1"/>
        <cdr:cNvSpPr txBox="1"/>
      </cdr:nvSpPr>
      <cdr:spPr>
        <a:xfrm xmlns:a="http://schemas.openxmlformats.org/drawingml/2006/main">
          <a:off x="6732041" y="3636939"/>
          <a:ext cx="2087959" cy="334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de-DE" sz="1400" b="0">
              <a:solidFill>
                <a:srgbClr val="E2001A"/>
              </a:solidFill>
            </a:rPr>
            <a:t>Hochschule/ Fachhochschule</a:t>
          </a:r>
        </a:p>
      </cdr:txBody>
    </cdr:sp>
  </cdr:relSizeAnchor>
  <cdr:relSizeAnchor xmlns:cdr="http://schemas.openxmlformats.org/drawingml/2006/chartDrawing">
    <cdr:from>
      <cdr:x>0</cdr:x>
      <cdr:y>0</cdr:y>
    </cdr:from>
    <cdr:to>
      <cdr:x>0</cdr:x>
      <cdr:y>0</cdr:y>
    </cdr:to>
    <cdr:sp macro="" textlink="">
      <cdr:nvSpPr>
        <cdr:cNvPr id="11" name="Gerade Verbindung 10"/>
        <cdr:cNvSpPr/>
      </cdr:nvSpPr>
      <cdr:spPr bwMode="auto">
        <a:xfrm xmlns:a="http://schemas.openxmlformats.org/drawingml/2006/main">
          <a:off x="0" y="0"/>
          <a:ext cx="0" cy="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de-DE"/>
        </a:p>
      </cdr:txBody>
    </cdr:sp>
  </cdr:relSizeAnchor>
  <cdr:relSizeAnchor xmlns:cdr="http://schemas.openxmlformats.org/drawingml/2006/chartDrawing">
    <cdr:from>
      <cdr:x>0.76327</cdr:x>
      <cdr:y>0.19917</cdr:y>
    </cdr:from>
    <cdr:to>
      <cdr:x>1</cdr:x>
      <cdr:y>0.30008</cdr:y>
    </cdr:to>
    <cdr:sp macro="" textlink="">
      <cdr:nvSpPr>
        <cdr:cNvPr id="10" name="Textfeld 1"/>
        <cdr:cNvSpPr txBox="1"/>
      </cdr:nvSpPr>
      <cdr:spPr>
        <a:xfrm xmlns:a="http://schemas.openxmlformats.org/drawingml/2006/main">
          <a:off x="6732000" y="860425"/>
          <a:ext cx="2088000" cy="4359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400" b="1" u="sng">
              <a:solidFill>
                <a:schemeClr val="bg1">
                  <a:lumMod val="50000"/>
                </a:schemeClr>
              </a:solidFill>
              <a:latin typeface="Arial" pitchFamily="34" charset="0"/>
              <a:cs typeface="Arial" pitchFamily="34" charset="0"/>
            </a:rPr>
            <a:t>2012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3"/>
            <a:ext cx="2946400" cy="498475"/>
          </a:xfrm>
          <a:prstGeom prst="rect">
            <a:avLst/>
          </a:prstGeom>
        </p:spPr>
        <p:txBody>
          <a:bodyPr vert="horz" lIns="91440" tIns="45720" rIns="91440" bIns="45720" rtlCol="0"/>
          <a:lstStyle>
            <a:lvl1pPr algn="r">
              <a:defRPr sz="1200"/>
            </a:lvl1pPr>
          </a:lstStyle>
          <a:p>
            <a:fld id="{7C967404-156E-47EB-9877-E087AC5685E3}" type="datetimeFigureOut">
              <a:rPr lang="de-DE" smtClean="0"/>
              <a:pPr/>
              <a:t>20.02.2019</a:t>
            </a:fld>
            <a:endParaRPr lang="de-DE"/>
          </a:p>
        </p:txBody>
      </p:sp>
      <p:sp>
        <p:nvSpPr>
          <p:cNvPr id="4" name="Fußzeilenplatzhalter 3"/>
          <p:cNvSpPr>
            <a:spLocks noGrp="1"/>
          </p:cNvSpPr>
          <p:nvPr>
            <p:ph type="ftr" sz="quarter" idx="2"/>
          </p:nvPr>
        </p:nvSpPr>
        <p:spPr>
          <a:xfrm>
            <a:off x="0" y="9482139"/>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82139"/>
            <a:ext cx="2946400" cy="498475"/>
          </a:xfrm>
          <a:prstGeom prst="rect">
            <a:avLst/>
          </a:prstGeom>
        </p:spPr>
        <p:txBody>
          <a:bodyPr vert="horz" lIns="91440" tIns="45720" rIns="91440" bIns="45720" rtlCol="0" anchor="b"/>
          <a:lstStyle>
            <a:lvl1pPr algn="r">
              <a:defRPr sz="1200"/>
            </a:lvl1pPr>
          </a:lstStyle>
          <a:p>
            <a:fld id="{1D7242E3-06F1-4C75-A171-9FD46FAE3E85}" type="slidenum">
              <a:rPr lang="de-DE" smtClean="0"/>
              <a:pPr/>
              <a:t>‹Nr.›</a:t>
            </a:fld>
            <a:endParaRPr lang="de-DE"/>
          </a:p>
        </p:txBody>
      </p:sp>
    </p:spTree>
    <p:extLst>
      <p:ext uri="{BB962C8B-B14F-4D97-AF65-F5344CB8AC3E}">
        <p14:creationId xmlns:p14="http://schemas.microsoft.com/office/powerpoint/2010/main" val="537568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8" name="Rectangle 4"/>
          <p:cNvSpPr>
            <a:spLocks noGrp="1" noRot="1" noChangeAspect="1" noChangeArrowheads="1" noTextEdit="1"/>
          </p:cNvSpPr>
          <p:nvPr>
            <p:ph type="sldImg" idx="2"/>
          </p:nvPr>
        </p:nvSpPr>
        <p:spPr bwMode="auto">
          <a:xfrm>
            <a:off x="904875" y="747713"/>
            <a:ext cx="4989513" cy="3744912"/>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1038" y="4741865"/>
            <a:ext cx="5435600" cy="4491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de-DE" dirty="0"/>
          </a:p>
        </p:txBody>
      </p:sp>
      <p:sp>
        <p:nvSpPr>
          <p:cNvPr id="2" name="Fußzeilenplatzhalter 1"/>
          <p:cNvSpPr>
            <a:spLocks noGrp="1"/>
          </p:cNvSpPr>
          <p:nvPr>
            <p:ph type="ftr" sz="quarter" idx="4"/>
          </p:nvPr>
        </p:nvSpPr>
        <p:spPr>
          <a:xfrm>
            <a:off x="0" y="9482138"/>
            <a:ext cx="2946400" cy="498475"/>
          </a:xfrm>
          <a:prstGeom prst="rect">
            <a:avLst/>
          </a:prstGeom>
        </p:spPr>
        <p:txBody>
          <a:bodyPr vert="horz" lIns="91440" tIns="45720" rIns="91440" bIns="45720" rtlCol="0" anchor="b"/>
          <a:lstStyle>
            <a:lvl1pPr algn="l">
              <a:defRPr sz="1200"/>
            </a:lvl1pPr>
          </a:lstStyle>
          <a:p>
            <a:endParaRPr lang="de-DE"/>
          </a:p>
        </p:txBody>
      </p:sp>
      <p:sp>
        <p:nvSpPr>
          <p:cNvPr id="3" name="Kopfzeilenplatzhalter 2"/>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e-DE"/>
          </a:p>
        </p:txBody>
      </p:sp>
      <p:sp>
        <p:nvSpPr>
          <p:cNvPr id="4" name="Datumsplatzhalter 3"/>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F5A85667-3F49-4250-BE36-49FB17FAAB2E}" type="datetimeFigureOut">
              <a:rPr lang="de-DE" smtClean="0"/>
              <a:t>20.02.2019</a:t>
            </a:fld>
            <a:endParaRPr lang="de-DE"/>
          </a:p>
        </p:txBody>
      </p:sp>
      <p:sp>
        <p:nvSpPr>
          <p:cNvPr id="5" name="Foliennummernplatzhalter 4"/>
          <p:cNvSpPr>
            <a:spLocks noGrp="1"/>
          </p:cNvSpPr>
          <p:nvPr>
            <p:ph type="sldNum" sz="quarter" idx="5"/>
          </p:nvPr>
        </p:nvSpPr>
        <p:spPr>
          <a:xfrm>
            <a:off x="3849688" y="9482138"/>
            <a:ext cx="2946400" cy="498475"/>
          </a:xfrm>
          <a:prstGeom prst="rect">
            <a:avLst/>
          </a:prstGeom>
        </p:spPr>
        <p:txBody>
          <a:bodyPr vert="horz" lIns="91440" tIns="45720" rIns="91440" bIns="45720" rtlCol="0" anchor="b"/>
          <a:lstStyle>
            <a:lvl1pPr algn="r">
              <a:defRPr sz="1200"/>
            </a:lvl1pPr>
          </a:lstStyle>
          <a:p>
            <a:fld id="{9B01A3C9-0BCF-401E-AB78-2159E2565C14}" type="slidenum">
              <a:rPr lang="de-DE" smtClean="0"/>
              <a:t>‹Nr.›</a:t>
            </a:fld>
            <a:endParaRPr lang="de-DE"/>
          </a:p>
        </p:txBody>
      </p:sp>
    </p:spTree>
    <p:extLst>
      <p:ext uri="{BB962C8B-B14F-4D97-AF65-F5344CB8AC3E}">
        <p14:creationId xmlns:p14="http://schemas.microsoft.com/office/powerpoint/2010/main" val="39405453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marR="0" indent="0" algn="l" defTabSz="914400" rtl="0" eaLnBrk="1" fontAlgn="base" latinLnBrk="0" hangingPunct="1">
      <a:lnSpc>
        <a:spcPct val="100000"/>
      </a:lnSpc>
      <a:spcBef>
        <a:spcPct val="0"/>
      </a:spcBef>
      <a:spcAft>
        <a:spcPct val="0"/>
      </a:spcAft>
      <a:buClrTx/>
      <a:buSzTx/>
      <a:buFontTx/>
      <a:buNone/>
      <a:tabLs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b="1" dirty="0" smtClean="0">
                <a:solidFill>
                  <a:schemeClr val="bg1"/>
                </a:solidFill>
              </a:rPr>
              <a:t>Möchten</a:t>
            </a:r>
            <a:r>
              <a:rPr lang="de-DE" sz="2000" b="1" baseline="0" dirty="0" smtClean="0">
                <a:solidFill>
                  <a:schemeClr val="bg1"/>
                </a:solidFill>
              </a:rPr>
              <a:t> Sie das Logo ändern?</a:t>
            </a:r>
            <a:endParaRPr lang="de-DE" sz="1200" baseline="0" dirty="0" smtClean="0">
              <a:solidFill>
                <a:schemeClr val="bg1"/>
              </a:solidFill>
            </a:endParaRPr>
          </a:p>
          <a:p>
            <a:r>
              <a:rPr lang="de-DE" sz="1200" b="0" baseline="0" dirty="0" smtClean="0">
                <a:solidFill>
                  <a:schemeClr val="bg1"/>
                </a:solidFill>
              </a:rPr>
              <a:t>Gehen Sie bitte wie folgt vor:</a:t>
            </a:r>
          </a:p>
          <a:p>
            <a:pPr marL="0" marR="0" indent="0" algn="l" defTabSz="914400" rtl="0" eaLnBrk="1" fontAlgn="base" latinLnBrk="0" hangingPunct="1">
              <a:lnSpc>
                <a:spcPct val="90000"/>
              </a:lnSpc>
              <a:spcBef>
                <a:spcPct val="50000"/>
              </a:spcBef>
              <a:spcAft>
                <a:spcPct val="0"/>
              </a:spcAft>
              <a:buClrTx/>
              <a:buSzTx/>
              <a:buFont typeface="Arial"/>
              <a:buNone/>
              <a:tabLst/>
              <a:defRPr/>
            </a:pPr>
            <a:r>
              <a:rPr lang="de-DE" sz="1200" kern="1200" dirty="0" smtClean="0">
                <a:solidFill>
                  <a:schemeClr val="bg1"/>
                </a:solidFill>
                <a:latin typeface="Arial" charset="0"/>
                <a:ea typeface="+mn-ea"/>
                <a:cs typeface="+mn-cs"/>
              </a:rPr>
              <a:t>Menü-Reiter [</a:t>
            </a:r>
            <a:r>
              <a:rPr lang="de-DE" sz="1200" kern="1200" baseline="0" dirty="0" smtClean="0">
                <a:solidFill>
                  <a:schemeClr val="bg1"/>
                </a:solidFill>
                <a:latin typeface="Arial" charset="0"/>
                <a:ea typeface="+mn-ea"/>
                <a:cs typeface="+mn-cs"/>
              </a:rPr>
              <a:t> &gt; Bild/Logo einfügen &gt; Logoauswahl (</a:t>
            </a:r>
            <a:r>
              <a:rPr lang="de-DE" sz="1200" kern="1200" baseline="0" dirty="0" err="1" smtClean="0">
                <a:solidFill>
                  <a:schemeClr val="bg1"/>
                </a:solidFill>
                <a:latin typeface="Arial" charset="0"/>
                <a:ea typeface="+mn-ea"/>
                <a:cs typeface="+mn-cs"/>
              </a:rPr>
              <a:t>Pulldown</a:t>
            </a:r>
            <a:r>
              <a:rPr lang="de-DE" sz="1200" kern="1200" baseline="0" dirty="0" smtClean="0">
                <a:solidFill>
                  <a:schemeClr val="bg1"/>
                </a:solidFill>
                <a:latin typeface="Arial" charset="0"/>
                <a:ea typeface="+mn-ea"/>
                <a:cs typeface="+mn-cs"/>
              </a:rPr>
              <a:t>-Menü)]</a:t>
            </a:r>
            <a:endParaRPr lang="de-DE" sz="1200" kern="1200" dirty="0" smtClean="0">
              <a:solidFill>
                <a:schemeClr val="bg1"/>
              </a:solidFill>
              <a:latin typeface="Arial" charset="0"/>
              <a:ea typeface="+mn-ea"/>
              <a:cs typeface="+mn-cs"/>
            </a:endParaRPr>
          </a:p>
          <a:p>
            <a:pPr marL="0" indent="0">
              <a:buFont typeface="Arial"/>
              <a:buNone/>
            </a:pPr>
            <a:r>
              <a:rPr lang="de-DE" sz="1200" kern="1200" dirty="0" smtClean="0">
                <a:solidFill>
                  <a:schemeClr val="bg1"/>
                </a:solidFill>
                <a:latin typeface="Arial" charset="0"/>
                <a:ea typeface="+mn-ea"/>
                <a:cs typeface="+mn-cs"/>
              </a:rPr>
              <a:t>(Bitte nicht über „Bild ändern“, nicht über „Einfügen“.</a:t>
            </a: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1</a:t>
            </a:fld>
            <a:endParaRPr lang="de-DE"/>
          </a:p>
        </p:txBody>
      </p:sp>
    </p:spTree>
    <p:extLst>
      <p:ext uri="{BB962C8B-B14F-4D97-AF65-F5344CB8AC3E}">
        <p14:creationId xmlns:p14="http://schemas.microsoft.com/office/powerpoint/2010/main" val="209056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7</a:t>
            </a:fld>
            <a:endParaRPr lang="de-DE"/>
          </a:p>
        </p:txBody>
      </p:sp>
    </p:spTree>
    <p:extLst>
      <p:ext uri="{BB962C8B-B14F-4D97-AF65-F5344CB8AC3E}">
        <p14:creationId xmlns:p14="http://schemas.microsoft.com/office/powerpoint/2010/main" val="426648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4272" indent="-184272">
              <a:buFontTx/>
              <a:buChar char="•"/>
            </a:pPr>
            <a:r>
              <a:rPr lang="de-DE" dirty="0" smtClean="0">
                <a:latin typeface="Arial" pitchFamily="34" charset="0"/>
              </a:rPr>
              <a:t>Die Zahl der erwerbstätigen Akademiker steigt seit Jahren an.</a:t>
            </a:r>
          </a:p>
          <a:p>
            <a:pPr marL="184272" indent="-184272">
              <a:buFontTx/>
              <a:buChar char="•"/>
            </a:pPr>
            <a:r>
              <a:rPr lang="de-DE" dirty="0" smtClean="0">
                <a:latin typeface="Arial" pitchFamily="34" charset="0"/>
              </a:rPr>
              <a:t>2012 (Daten des Mikrozensus liegen erst mit einem Zeitverzug von einem Jahr vor) waren an die 8,0 </a:t>
            </a:r>
            <a:r>
              <a:rPr lang="de-DE" dirty="0" err="1" smtClean="0">
                <a:latin typeface="Arial" pitchFamily="34" charset="0"/>
              </a:rPr>
              <a:t>Mio</a:t>
            </a:r>
            <a:r>
              <a:rPr lang="de-DE" dirty="0" smtClean="0">
                <a:latin typeface="Arial" pitchFamily="34" charset="0"/>
              </a:rPr>
              <a:t> Akademiker erwerbstätig.</a:t>
            </a:r>
          </a:p>
          <a:p>
            <a:pPr marL="184272" indent="-184272">
              <a:buFontTx/>
              <a:buChar char="•"/>
            </a:pPr>
            <a:r>
              <a:rPr lang="de-DE" dirty="0" smtClean="0">
                <a:latin typeface="Arial" pitchFamily="34" charset="0"/>
              </a:rPr>
              <a:t>Im Lauf des letzten Jahrzehnts ist die Zahl der erwerbstätigen Akademiker um 2,4 </a:t>
            </a:r>
            <a:r>
              <a:rPr lang="de-DE" dirty="0" err="1" smtClean="0">
                <a:latin typeface="Arial" pitchFamily="34" charset="0"/>
              </a:rPr>
              <a:t>Mio</a:t>
            </a:r>
            <a:r>
              <a:rPr lang="de-DE" dirty="0" smtClean="0">
                <a:latin typeface="Arial" pitchFamily="34" charset="0"/>
              </a:rPr>
              <a:t> Personen bzw. 44% angestiegen.</a:t>
            </a:r>
          </a:p>
          <a:p>
            <a:pPr marL="184272" indent="-184272">
              <a:buFontTx/>
              <a:buChar char="•"/>
            </a:pPr>
            <a:r>
              <a:rPr lang="de-DE" dirty="0" smtClean="0">
                <a:latin typeface="Arial" pitchFamily="34" charset="0"/>
              </a:rPr>
              <a:t>2012 verfügten 20% aller Erwerbstätigen über einen Hochschulabschluss. Gut 5 Prozentpunkte mehr als noch 2003 (15%).</a:t>
            </a:r>
          </a:p>
          <a:p>
            <a:pPr marL="184272" indent="-184272">
              <a:buFontTx/>
              <a:buChar char="•"/>
            </a:pPr>
            <a:r>
              <a:rPr lang="de-DE" dirty="0" smtClean="0"/>
              <a:t>Jeder fünfte Erwerbstätige hatte damit  einen akademischen Abschluss. </a:t>
            </a:r>
          </a:p>
          <a:p>
            <a:pPr marL="184272" indent="-184272">
              <a:buFontTx/>
              <a:buChar char="•"/>
            </a:pPr>
            <a:r>
              <a:rPr lang="de-DE" dirty="0" smtClean="0"/>
              <a:t>Die Akademikerquote ist steigend, dies spiegelt den fortschreitenden Strukturwandel am Arbeitsmarkt hin zu einer Wissens- und Informationsgesellschaft wider. </a:t>
            </a:r>
          </a:p>
          <a:p>
            <a:pPr marL="0" indent="0">
              <a:buFontTx/>
              <a:buNone/>
            </a:pPr>
            <a:endParaRPr lang="de-DE" dirty="0" smtClean="0">
              <a:latin typeface="Arial" pitchFamily="34" charset="0"/>
            </a:endParaRPr>
          </a:p>
          <a:p>
            <a:pPr marL="0" indent="0">
              <a:buFontTx/>
              <a:buNone/>
            </a:pPr>
            <a:r>
              <a:rPr lang="de-DE" sz="800" i="1" dirty="0" smtClean="0">
                <a:latin typeface="Arial" pitchFamily="34" charset="0"/>
              </a:rPr>
              <a:t>Datenquelle:</a:t>
            </a:r>
          </a:p>
          <a:p>
            <a:pPr marL="0" indent="0">
              <a:buFontTx/>
              <a:buNone/>
            </a:pPr>
            <a:r>
              <a:rPr lang="de-DE" sz="800" i="1" dirty="0" smtClean="0">
                <a:latin typeface="Arial" pitchFamily="34" charset="0"/>
              </a:rPr>
              <a:t>Mikrozensus</a:t>
            </a:r>
          </a:p>
          <a:p>
            <a:pPr marL="0" indent="0">
              <a:buFontTx/>
              <a:buNone/>
            </a:pPr>
            <a:r>
              <a:rPr lang="de-DE" sz="800" b="0" i="1" u="none" strike="noStrike" kern="1200" dirty="0" smtClean="0">
                <a:solidFill>
                  <a:schemeClr val="tx1"/>
                </a:solidFill>
                <a:effectLst/>
              </a:rPr>
              <a:t>Absolventen </a:t>
            </a:r>
            <a:r>
              <a:rPr lang="de-DE" sz="800" i="1" dirty="0" smtClean="0"/>
              <a:t>mit (Fach-)</a:t>
            </a:r>
            <a:r>
              <a:rPr lang="de-DE" sz="800" b="0" i="1" u="none" strike="noStrike" kern="1200" dirty="0" smtClean="0">
                <a:solidFill>
                  <a:schemeClr val="tx1"/>
                </a:solidFill>
                <a:effectLst/>
              </a:rPr>
              <a:t>Hochschulabschluss inkl. Promotion, </a:t>
            </a:r>
            <a:r>
              <a:rPr lang="de-DE" sz="800" b="0" i="1" u="none" strike="noStrike" kern="1200" baseline="0" dirty="0" smtClean="0">
                <a:solidFill>
                  <a:schemeClr val="tx1"/>
                </a:solidFill>
                <a:effectLst/>
              </a:rPr>
              <a:t>ab 2002 inkl. Ingenieurschulabschluss und Verwaltungsfachhochschule, ab 2010 </a:t>
            </a:r>
            <a:r>
              <a:rPr lang="de-DE" sz="800" i="1" dirty="0" smtClean="0">
                <a:solidFill>
                  <a:srgbClr val="000000"/>
                </a:solidFill>
              </a:rPr>
              <a:t>inkl. Berufsakademien</a:t>
            </a:r>
            <a:endParaRPr lang="de-DE" sz="800" b="0" i="1" u="none" strike="noStrike" kern="1200" dirty="0" smtClean="0">
              <a:solidFill>
                <a:schemeClr val="tx1"/>
              </a:solidFill>
              <a:effectLst/>
            </a:endParaRPr>
          </a:p>
          <a:p>
            <a:pPr marL="0" indent="0">
              <a:buFontTx/>
              <a:buNone/>
            </a:pPr>
            <a:endParaRPr lang="de-DE" sz="1000" dirty="0" smtClean="0">
              <a:latin typeface="Arial" pitchFamily="34" charset="0"/>
            </a:endParaRPr>
          </a:p>
          <a:p>
            <a:pPr marL="184272" indent="-184272"/>
            <a:endParaRPr lang="de-DE" b="1"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33</a:t>
            </a:fld>
            <a:endParaRPr lang="de-DE"/>
          </a:p>
        </p:txBody>
      </p:sp>
    </p:spTree>
    <p:extLst>
      <p:ext uri="{BB962C8B-B14F-4D97-AF65-F5344CB8AC3E}">
        <p14:creationId xmlns:p14="http://schemas.microsoft.com/office/powerpoint/2010/main" val="182629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nSpc>
                <a:spcPct val="110000"/>
              </a:lnSpc>
            </a:pPr>
            <a:r>
              <a:rPr lang="de-DE" dirty="0" smtClean="0"/>
              <a:t>Entwicklung der sozialversicherungspflichtigen Beschäftigung von Akademikern im Vergleich zu anderen Qualifikationsniveaus:</a:t>
            </a:r>
          </a:p>
          <a:p>
            <a:pPr marL="85725" indent="-85725" eaLnBrk="1" hangingPunct="1">
              <a:lnSpc>
                <a:spcPct val="110000"/>
              </a:lnSpc>
              <a:buFont typeface="Arial" pitchFamily="34" charset="0"/>
              <a:buChar char="•"/>
            </a:pPr>
            <a:endParaRPr lang="de-DE" dirty="0" smtClean="0"/>
          </a:p>
          <a:p>
            <a:pPr marL="85725" indent="-85725" eaLnBrk="1" hangingPunct="1">
              <a:lnSpc>
                <a:spcPct val="110000"/>
              </a:lnSpc>
              <a:buFont typeface="Arial" pitchFamily="34" charset="0"/>
              <a:buChar char="•"/>
            </a:pPr>
            <a:r>
              <a:rPr lang="de-DE" dirty="0" smtClean="0"/>
              <a:t>Die Beschäftigung von Akademikern entwickelt sich deutlich günstiger als die Beschäftigung insgesamt. So stieg die Zahl der sozialversicherungs-pflichtig beschäftigten Akademiker im letzten Jahrzehnt deutlich an, während Beschäftigte ohne Abschluss deutliche Rückgänge zu verzeichnen hatten.</a:t>
            </a:r>
          </a:p>
          <a:p>
            <a:pPr marL="85725" indent="-85725">
              <a:lnSpc>
                <a:spcPct val="110000"/>
              </a:lnSpc>
              <a:buFont typeface="Arial" pitchFamily="34" charset="0"/>
              <a:buChar char="•"/>
            </a:pPr>
            <a:r>
              <a:rPr lang="de-DE" dirty="0" smtClean="0"/>
              <a:t>In dieser unterschiedlichen Entwicklung zeigt sich der Strukturwandel am Arbeitsmarkt hin zu einer Wissens- und Informationsgesellschaft: So werden auf der einen Seite mehr höher qualifizierte Beschäftigte benötigt, auf der anderen Seite geht der Bedarf an Geringqualifizierten zurück. </a:t>
            </a:r>
          </a:p>
          <a:p>
            <a:pPr marL="85725" indent="-85725" eaLnBrk="1" hangingPunct="1">
              <a:lnSpc>
                <a:spcPct val="110000"/>
              </a:lnSpc>
              <a:buFont typeface="Arial" pitchFamily="34" charset="0"/>
              <a:buChar char="•"/>
            </a:pPr>
            <a:r>
              <a:rPr lang="de-DE" dirty="0" smtClean="0"/>
              <a:t>2013 waren, mit 3,7 </a:t>
            </a:r>
            <a:r>
              <a:rPr lang="de-DE" dirty="0" err="1" smtClean="0"/>
              <a:t>Mio</a:t>
            </a:r>
            <a:r>
              <a:rPr lang="de-DE" dirty="0" smtClean="0"/>
              <a:t> Personen, deutlich mehr Akademiker sozialversicherungspflichtig beschäftigt als noch 10 Jahre zuvor.</a:t>
            </a:r>
          </a:p>
          <a:p>
            <a:pPr marL="85725" indent="-85725">
              <a:lnSpc>
                <a:spcPct val="110000"/>
              </a:lnSpc>
              <a:buFont typeface="Arial" pitchFamily="34" charset="0"/>
              <a:buChar char="•"/>
            </a:pPr>
            <a:endParaRPr lang="de-DE" dirty="0" smtClean="0">
              <a:latin typeface="Arial" pitchFamily="34" charset="0"/>
            </a:endParaRPr>
          </a:p>
          <a:p>
            <a:pPr>
              <a:lnSpc>
                <a:spcPct val="110000"/>
              </a:lnSpc>
            </a:pPr>
            <a:r>
              <a:rPr lang="de-DE" sz="800" i="1" dirty="0" smtClean="0">
                <a:latin typeface="Arial" pitchFamily="34" charset="0"/>
              </a:rPr>
              <a:t>Hinweis:</a:t>
            </a:r>
          </a:p>
          <a:p>
            <a:pPr lvl="0"/>
            <a:r>
              <a:rPr lang="de-DE" sz="800" b="1" i="1" dirty="0" smtClean="0">
                <a:latin typeface="Arial" pitchFamily="34" charset="0"/>
              </a:rPr>
              <a:t>Warum ist die Grafik zum Ende gestrichelt?</a:t>
            </a:r>
          </a:p>
          <a:p>
            <a:r>
              <a:rPr lang="de-DE" sz="800" i="1" dirty="0" smtClean="0">
                <a:latin typeface="Arial" pitchFamily="34" charset="0"/>
              </a:rPr>
              <a:t>Aufgrund der Umstellung der Beschäftigtenstatistik auf die neue Klassifikation der Berufe 2010 (</a:t>
            </a:r>
            <a:r>
              <a:rPr lang="de-DE" sz="800" i="1" dirty="0" err="1" smtClean="0">
                <a:latin typeface="Arial" pitchFamily="34" charset="0"/>
              </a:rPr>
              <a:t>KldB</a:t>
            </a:r>
            <a:r>
              <a:rPr lang="de-DE" sz="800" i="1" dirty="0" smtClean="0">
                <a:latin typeface="Arial" pitchFamily="34" charset="0"/>
              </a:rPr>
              <a:t> 2010) sind die Daten für das Jahr 2012 und 2013 nur bedingt mit den Daten nach der bisherigen Klassifikation (</a:t>
            </a:r>
            <a:r>
              <a:rPr lang="de-DE" sz="800" i="1" dirty="0" err="1" smtClean="0">
                <a:latin typeface="Arial" pitchFamily="34" charset="0"/>
              </a:rPr>
              <a:t>KldB</a:t>
            </a:r>
            <a:r>
              <a:rPr lang="de-DE" sz="800" i="1" dirty="0" smtClean="0">
                <a:latin typeface="Arial" pitchFamily="34" charset="0"/>
              </a:rPr>
              <a:t> 1988) vergleichbar. Wir haben hier einen „Sprung“ in der Zeitreihe. </a:t>
            </a:r>
          </a:p>
          <a:p>
            <a:r>
              <a:rPr lang="de-DE" sz="800" i="1" dirty="0" smtClean="0">
                <a:latin typeface="Arial" pitchFamily="34" charset="0"/>
              </a:rPr>
              <a:t>Der größte Teil dieses Sprung (in der Größe aber nicht genau quantifizierbar) geht auf einen Aktualisierungseffekt im Zuge der Umstellung zurück.</a:t>
            </a:r>
          </a:p>
          <a:p>
            <a:r>
              <a:rPr lang="de-DE" sz="800" i="1" dirty="0" smtClean="0">
                <a:latin typeface="Arial" pitchFamily="34" charset="0"/>
              </a:rPr>
              <a:t>Unabhängig davon kann an der Aussage, dass die Beschäftigung von Akademikern wächst festgehalten werden.</a:t>
            </a:r>
          </a:p>
          <a:p>
            <a:pPr lvl="0"/>
            <a:r>
              <a:rPr lang="de-DE" sz="800" i="1" dirty="0" smtClean="0">
                <a:latin typeface="Arial" pitchFamily="34" charset="0"/>
              </a:rPr>
              <a:t>Die Beschäftigung von Akademikern (rote Linie) entwickelt sich deutlich günstiger als die Beschäftigung insgesamt. </a:t>
            </a:r>
          </a:p>
          <a:p>
            <a:pPr marL="184272"/>
            <a:endParaRPr lang="de-DE" sz="1200" i="1" dirty="0" smtClean="0">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34</a:t>
            </a:fld>
            <a:endParaRPr lang="de-DE"/>
          </a:p>
        </p:txBody>
      </p:sp>
    </p:spTree>
    <p:extLst>
      <p:ext uri="{BB962C8B-B14F-4D97-AF65-F5344CB8AC3E}">
        <p14:creationId xmlns:p14="http://schemas.microsoft.com/office/powerpoint/2010/main" val="292540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sz="900" i="1" dirty="0" smtClean="0"/>
              <a:t>Indizierte Entwicklung der Arbeitslosigkeit von Akademikern seit 2003 (Jahr 2003=100). Werte über der 100%- Linie bedeuten eine höhere Arbeitslosigkeit als 2003, darunter eine niedrigere. </a:t>
            </a:r>
          </a:p>
          <a:p>
            <a:pPr marL="184272" indent="-184272">
              <a:buFontTx/>
              <a:buChar char="•"/>
            </a:pPr>
            <a:r>
              <a:rPr lang="de-DE" sz="1200" dirty="0" smtClean="0"/>
              <a:t>Nach dem Zusammenbruch der „New Economy“ und dem wirtschaftlichen Abschwung nach der Jahrtausendwende</a:t>
            </a:r>
            <a:r>
              <a:rPr lang="de-DE" sz="1200" baseline="0" dirty="0" smtClean="0"/>
              <a:t> befand sich die (Akademiker-)Arbeitslosigkeit auf einem im Vergleich zu heute hohen Stand</a:t>
            </a:r>
            <a:r>
              <a:rPr lang="de-DE" sz="1200" dirty="0" smtClean="0"/>
              <a:t>. </a:t>
            </a:r>
          </a:p>
          <a:p>
            <a:pPr marL="184272" indent="-184272">
              <a:buFontTx/>
              <a:buChar char="•"/>
            </a:pPr>
            <a:r>
              <a:rPr lang="de-DE" sz="1200" dirty="0" smtClean="0"/>
              <a:t>Mit Erholung der Konjunktur,</a:t>
            </a:r>
            <a:r>
              <a:rPr lang="de-DE" sz="1200" baseline="0" dirty="0" smtClean="0"/>
              <a:t> </a:t>
            </a:r>
            <a:r>
              <a:rPr lang="de-DE" sz="1200" dirty="0" smtClean="0"/>
              <a:t>den Arbeitsmarktreformen und auch bedingt durch geringere Absolventenzahlen setzte ab 2006 ein eindrucksvoller Rückgang der Arbeitslosenzahlen von Akademikern ein, der sich</a:t>
            </a:r>
            <a:r>
              <a:rPr lang="de-DE" sz="1200" baseline="0" dirty="0" smtClean="0"/>
              <a:t> mit Unterbrechung durch die Wirtschaftskrise bis zum Jahr 2011 fortsetzte.  </a:t>
            </a:r>
            <a:endParaRPr lang="de-DE" sz="1200" dirty="0" smtClean="0"/>
          </a:p>
          <a:p>
            <a:pPr marL="184272" indent="-184272">
              <a:buFontTx/>
              <a:buChar char="•"/>
            </a:pPr>
            <a:r>
              <a:rPr lang="de-DE" sz="1200" dirty="0" smtClean="0"/>
              <a:t>Die gute Positionierung der </a:t>
            </a:r>
            <a:r>
              <a:rPr lang="de-DE" sz="1200" b="1" dirty="0" smtClean="0"/>
              <a:t>Ingenieure</a:t>
            </a:r>
            <a:r>
              <a:rPr lang="de-DE" sz="1200" b="1" baseline="0" dirty="0" smtClean="0"/>
              <a:t> im Bereich Maschinen- und Elektrotechnik, Entwicklung und Produktionstechnik </a:t>
            </a:r>
            <a:r>
              <a:rPr lang="de-DE" sz="1200" dirty="0" smtClean="0"/>
              <a:t>zeigt sich in einer rasanten Reduzierung der Arbeitslosigkeit, die so in keiner</a:t>
            </a:r>
            <a:r>
              <a:rPr lang="de-DE" sz="1200" baseline="0" dirty="0" smtClean="0"/>
              <a:t> anderen Berufsgruppe zu erleben war</a:t>
            </a:r>
            <a:r>
              <a:rPr lang="de-DE" sz="1200" dirty="0" smtClean="0"/>
              <a:t>. 2013 gab es über 60% weniger arbeitslose Ingenieure als 2003.</a:t>
            </a:r>
          </a:p>
          <a:p>
            <a:pPr marL="184272" indent="-184272">
              <a:buFontTx/>
              <a:buChar char="•"/>
            </a:pPr>
            <a:r>
              <a:rPr lang="de-DE" sz="1200" b="0" dirty="0" smtClean="0"/>
              <a:t>Stark reduziert hat sich auch die</a:t>
            </a:r>
            <a:r>
              <a:rPr lang="de-DE" sz="1200" b="0" baseline="0" dirty="0" smtClean="0"/>
              <a:t> Zahl der Arbeitslosen, die eine Tätigkeit im Bereich Management, Finanzen und </a:t>
            </a:r>
            <a:r>
              <a:rPr lang="de-DE" sz="1200" b="0" baseline="0" dirty="0" err="1" smtClean="0"/>
              <a:t>Wirtschaftswiss</a:t>
            </a:r>
            <a:r>
              <a:rPr lang="de-DE" sz="1200" b="0" baseline="0" dirty="0" smtClean="0"/>
              <a:t>. (in der Unternehmensführung, -beratung,</a:t>
            </a:r>
            <a:r>
              <a:rPr lang="de-DE" sz="1200" b="0" dirty="0" smtClean="0"/>
              <a:t> oder </a:t>
            </a:r>
            <a:r>
              <a:rPr lang="de-DE" sz="1200" b="0" baseline="0" dirty="0" smtClean="0"/>
              <a:t>-organisation  bzw.  im Fel</a:t>
            </a:r>
            <a:r>
              <a:rPr lang="de-DE" sz="1200" dirty="0" smtClean="0"/>
              <a:t>d der </a:t>
            </a:r>
            <a:r>
              <a:rPr lang="de-DE" sz="1200" b="0" baseline="0" dirty="0" smtClean="0"/>
              <a:t> Finanz- und Steuerberatungsdienstleistungen) suchen. In diesem für </a:t>
            </a:r>
            <a:r>
              <a:rPr lang="de-DE" sz="1200" b="1" baseline="0" dirty="0" smtClean="0"/>
              <a:t>Betriebswirte </a:t>
            </a:r>
            <a:r>
              <a:rPr lang="de-DE" sz="1200" b="0" baseline="0" dirty="0" smtClean="0"/>
              <a:t>typischen Einsatzfeldern </a:t>
            </a:r>
            <a:r>
              <a:rPr lang="de-DE" sz="1200" b="0" dirty="0" smtClean="0"/>
              <a:t>gab </a:t>
            </a:r>
            <a:r>
              <a:rPr lang="de-DE" sz="1200" dirty="0" smtClean="0"/>
              <a:t>es 2013 nur noch etwa halb so viele Arbeitslose wie 2003.</a:t>
            </a:r>
          </a:p>
          <a:p>
            <a:pPr marL="184272" indent="-184272">
              <a:buFontTx/>
              <a:buChar char="•"/>
            </a:pPr>
            <a:r>
              <a:rPr lang="de-DE" sz="1200" b="1" dirty="0" smtClean="0"/>
              <a:t>Auch bei Sprach-</a:t>
            </a:r>
            <a:r>
              <a:rPr lang="de-DE" sz="1200" b="1" baseline="0" dirty="0" smtClean="0"/>
              <a:t> </a:t>
            </a:r>
            <a:r>
              <a:rPr lang="de-DE" sz="1200" b="1" dirty="0" smtClean="0"/>
              <a:t>und Geisteswissenschaftlern, </a:t>
            </a:r>
            <a:r>
              <a:rPr lang="de-DE" sz="1200" b="0" dirty="0" smtClean="0"/>
              <a:t>die</a:t>
            </a:r>
            <a:r>
              <a:rPr lang="de-DE" sz="1200" b="1" dirty="0" smtClean="0"/>
              <a:t> </a:t>
            </a:r>
            <a:r>
              <a:rPr lang="de-DE" sz="1200" dirty="0" smtClean="0"/>
              <a:t>im Vergleich zu Ingenieuren oder</a:t>
            </a:r>
            <a:r>
              <a:rPr lang="de-DE" sz="1200" baseline="0" dirty="0" smtClean="0"/>
              <a:t> Betriebswirten </a:t>
            </a:r>
            <a:r>
              <a:rPr lang="de-DE" sz="1200" dirty="0" smtClean="0"/>
              <a:t>einen</a:t>
            </a:r>
            <a:r>
              <a:rPr lang="de-DE" sz="1200" baseline="0" dirty="0" smtClean="0"/>
              <a:t> </a:t>
            </a:r>
            <a:r>
              <a:rPr lang="de-DE" sz="1200" dirty="0" smtClean="0"/>
              <a:t>schwereren Stand</a:t>
            </a:r>
            <a:r>
              <a:rPr lang="de-DE" sz="1200" baseline="0" dirty="0" smtClean="0"/>
              <a:t> am Arbeitsmarkt haben, hat sich ebenso wie bei </a:t>
            </a:r>
            <a:r>
              <a:rPr lang="de-DE" sz="1200" b="1" dirty="0" smtClean="0"/>
              <a:t>Naturwissenschaftlern </a:t>
            </a:r>
            <a:r>
              <a:rPr lang="de-DE" sz="1200" b="0" dirty="0" smtClean="0"/>
              <a:t>(Physik,</a:t>
            </a:r>
            <a:r>
              <a:rPr lang="de-DE" sz="1200" b="0" baseline="0" dirty="0" smtClean="0"/>
              <a:t> Chemie, Biologie, Mathematik) und </a:t>
            </a:r>
            <a:r>
              <a:rPr lang="de-DE" sz="1200" b="1" baseline="0" dirty="0" smtClean="0"/>
              <a:t>Informatikern</a:t>
            </a:r>
            <a:r>
              <a:rPr lang="de-DE" sz="1200" b="0" dirty="0" smtClean="0"/>
              <a:t> d</a:t>
            </a:r>
            <a:r>
              <a:rPr lang="de-DE" sz="1200" baseline="0" dirty="0" smtClean="0"/>
              <a:t>ie Arbeitslosigkeit stark</a:t>
            </a:r>
            <a:r>
              <a:rPr lang="de-DE" sz="1200" dirty="0" smtClean="0"/>
              <a:t> verringert</a:t>
            </a:r>
            <a:r>
              <a:rPr lang="de-DE" sz="1200" baseline="0" dirty="0" smtClean="0"/>
              <a:t> und das bei insgesamt deutlich gestiegenem Beschäftigungsumfang.</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35</a:t>
            </a:fld>
            <a:endParaRPr lang="de-DE"/>
          </a:p>
        </p:txBody>
      </p:sp>
    </p:spTree>
    <p:extLst>
      <p:ext uri="{BB962C8B-B14F-4D97-AF65-F5344CB8AC3E}">
        <p14:creationId xmlns:p14="http://schemas.microsoft.com/office/powerpoint/2010/main" val="126518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375" indent="-178375">
              <a:lnSpc>
                <a:spcPct val="90000"/>
              </a:lnSpc>
              <a:buFontTx/>
              <a:buChar char="•"/>
            </a:pPr>
            <a:r>
              <a:rPr lang="de-DE" sz="1200" dirty="0" smtClean="0"/>
              <a:t>Ein Rückblick über die letzten 3½ Jahrzehnte zeigt, dass Akademiker – auch in Krisenzeiten – immer seltener von Arbeitslosigkeit betroffen waren als alle anderen Qualifikationsgruppen. </a:t>
            </a:r>
          </a:p>
          <a:p>
            <a:pPr marL="178375" indent="-178375">
              <a:lnSpc>
                <a:spcPct val="90000"/>
              </a:lnSpc>
              <a:buFontTx/>
              <a:buChar char="•"/>
            </a:pPr>
            <a:r>
              <a:rPr lang="de-DE" sz="1200" dirty="0" smtClean="0"/>
              <a:t>So ist die Arbeitslosenquote von Akademikern konstant die niedrigste aller Qualifikationsebenen.</a:t>
            </a:r>
          </a:p>
          <a:p>
            <a:pPr marL="178375" indent="-178375">
              <a:lnSpc>
                <a:spcPct val="90000"/>
              </a:lnSpc>
              <a:buFontTx/>
              <a:buChar char="•"/>
            </a:pPr>
            <a:r>
              <a:rPr lang="de-DE" sz="1200" dirty="0" smtClean="0"/>
              <a:t>Nach Angaben des IAB lag die qualifikationsspezifische Arbeitslosenquote für Akademiker 2012 bei gerade einmal 2,5%.</a:t>
            </a:r>
          </a:p>
          <a:p>
            <a:pPr marL="178375" indent="-178375">
              <a:lnSpc>
                <a:spcPct val="90000"/>
              </a:lnSpc>
              <a:buFontTx/>
              <a:buChar char="•"/>
            </a:pPr>
            <a:r>
              <a:rPr lang="de-DE" sz="1200" dirty="0" smtClean="0"/>
              <a:t>Bei</a:t>
            </a:r>
            <a:r>
              <a:rPr lang="de-DE" sz="1200" baseline="0" dirty="0" smtClean="0"/>
              <a:t> </a:t>
            </a:r>
            <a:r>
              <a:rPr lang="de-DE" sz="1200" dirty="0" smtClean="0"/>
              <a:t>Fachkräften mit Berufs- bzw. Fachschulausbildung fiel</a:t>
            </a:r>
            <a:r>
              <a:rPr lang="de-DE" sz="1200" baseline="0" dirty="0" smtClean="0"/>
              <a:t> die Arbeitslosenquote zwar etwas höher aus als bei Akademikern; war aber mit 5,0</a:t>
            </a:r>
            <a:r>
              <a:rPr lang="de-DE" sz="1200" dirty="0" smtClean="0"/>
              <a:t>% ebenfalls unterdurchschnittlich hoch</a:t>
            </a:r>
            <a:r>
              <a:rPr lang="de-DE" sz="1200" baseline="0" dirty="0" smtClean="0"/>
              <a:t>.</a:t>
            </a:r>
          </a:p>
          <a:p>
            <a:pPr marL="178375" indent="-178375">
              <a:lnSpc>
                <a:spcPct val="90000"/>
              </a:lnSpc>
              <a:buFontTx/>
              <a:buChar char="•"/>
            </a:pPr>
            <a:r>
              <a:rPr lang="de-DE" sz="1200" dirty="0" smtClean="0"/>
              <a:t>Das größte Risiko arbeitslos zu werden, tragen nicht formal Qualifizierte. Hier ist die Arbeitslosenquote</a:t>
            </a:r>
            <a:r>
              <a:rPr lang="de-DE" sz="1200" baseline="0" dirty="0" smtClean="0"/>
              <a:t> in den letzten 20 Jahren auf ein sehr hohes Niveau gestiegen. </a:t>
            </a:r>
          </a:p>
          <a:p>
            <a:pPr marL="178375" indent="-178375">
              <a:lnSpc>
                <a:spcPct val="90000"/>
              </a:lnSpc>
              <a:buFontTx/>
              <a:buChar char="•"/>
            </a:pPr>
            <a:r>
              <a:rPr lang="de-DE" sz="1200" baseline="0" dirty="0" smtClean="0"/>
              <a:t>Zwar ist auch hier die Arbeitslosenquote in den letzten Jahren tendenziell wieder rückläufig. Dennoch war 2012 fast jeder fünfte Geringqualifizierte von Arbeitslosigkeit betroffen.</a:t>
            </a:r>
          </a:p>
          <a:p>
            <a:pPr marL="178375" indent="-178375">
              <a:lnSpc>
                <a:spcPct val="90000"/>
              </a:lnSpc>
              <a:buFontTx/>
              <a:buChar char="•"/>
            </a:pPr>
            <a:r>
              <a:rPr lang="de-DE" sz="1200" baseline="0" dirty="0" smtClean="0"/>
              <a:t>Hintergrund ist der Strukturwandel mit einer zunehmenden Zahl an Arbeitsplätzen mit hochqualifizierten Anforderungen und einer abnehmenden Zahl einfacher Tätigkeiten.</a:t>
            </a:r>
          </a:p>
          <a:p>
            <a:pPr marL="178375" indent="-178375">
              <a:lnSpc>
                <a:spcPct val="90000"/>
              </a:lnSpc>
              <a:buFontTx/>
              <a:buChar char="•"/>
            </a:pPr>
            <a:endParaRPr lang="de-DE" baseline="0" dirty="0" smtClean="0"/>
          </a:p>
          <a:p>
            <a:pPr marL="178375" indent="-178375">
              <a:lnSpc>
                <a:spcPct val="90000"/>
              </a:lnSpc>
              <a:buFontTx/>
              <a:buNone/>
            </a:pPr>
            <a:r>
              <a:rPr lang="de-DE" sz="900" i="1" dirty="0" smtClean="0"/>
              <a:t>Hinweis: </a:t>
            </a:r>
          </a:p>
          <a:p>
            <a:pPr marL="171450" indent="-171450">
              <a:lnSpc>
                <a:spcPct val="90000"/>
              </a:lnSpc>
              <a:buFont typeface="Arial" panose="020B0604020202020204" pitchFamily="34" charset="0"/>
              <a:buChar char="•"/>
            </a:pPr>
            <a:r>
              <a:rPr lang="de-DE" sz="900" i="1" dirty="0" smtClean="0"/>
              <a:t>Da für die Berechnung der qualifikationsspezifischen Arbeitslosenquote Daten aus dem Mikrozensus  verwendet werden, liegen aktuell nur Angaben bis zum Jahr 2012 vor. </a:t>
            </a:r>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36</a:t>
            </a:fld>
            <a:endParaRPr lang="de-DE"/>
          </a:p>
        </p:txBody>
      </p:sp>
    </p:spTree>
    <p:extLst>
      <p:ext uri="{BB962C8B-B14F-4D97-AF65-F5344CB8AC3E}">
        <p14:creationId xmlns:p14="http://schemas.microsoft.com/office/powerpoint/2010/main" val="10216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4272" indent="-184272">
              <a:buFontTx/>
              <a:buNone/>
            </a:pPr>
            <a:r>
              <a:rPr lang="de-DE" sz="800" i="1" dirty="0" smtClean="0">
                <a:latin typeface="Arial" pitchFamily="34" charset="0"/>
              </a:rPr>
              <a:t>Allgemeiner</a:t>
            </a:r>
            <a:r>
              <a:rPr lang="de-DE" sz="800" i="1" baseline="0" dirty="0" smtClean="0">
                <a:latin typeface="Arial" pitchFamily="34" charset="0"/>
              </a:rPr>
              <a:t> Hinweis:</a:t>
            </a:r>
            <a:endParaRPr lang="de-DE" sz="800" i="1" dirty="0" smtClean="0">
              <a:latin typeface="Arial" pitchFamily="34" charset="0"/>
            </a:endParaRPr>
          </a:p>
          <a:p>
            <a:pPr marL="184272" indent="-184272">
              <a:buFontTx/>
              <a:buChar char="•"/>
            </a:pPr>
            <a:r>
              <a:rPr lang="de-DE" sz="800" i="1" dirty="0" smtClean="0">
                <a:latin typeface="Arial" pitchFamily="34" charset="0"/>
              </a:rPr>
              <a:t>Arbeitslosenquoten nach Studienfachrichtungen sollten nur im Sinne von groben</a:t>
            </a:r>
            <a:r>
              <a:rPr lang="de-DE" sz="800" i="1" baseline="0" dirty="0" smtClean="0">
                <a:latin typeface="Arial" pitchFamily="34" charset="0"/>
              </a:rPr>
              <a:t> Orientierungsgrößen </a:t>
            </a:r>
            <a:r>
              <a:rPr lang="de-DE" sz="800" i="1" dirty="0" smtClean="0">
                <a:latin typeface="Arial" pitchFamily="34" charset="0"/>
              </a:rPr>
              <a:t>gesehen</a:t>
            </a:r>
            <a:r>
              <a:rPr lang="de-DE" sz="800" i="1" baseline="0" dirty="0" smtClean="0">
                <a:latin typeface="Arial" pitchFamily="34" charset="0"/>
              </a:rPr>
              <a:t> und  Entwicklungen daher zurückhaltend interpretiert werden, denn Daten zur Erwerbstätigkeit stehen nur als Hochrechnungen aus dem Mikrozensus zur Verfügung und bei der Zuordnung von Studienfachrichtungen und Ausbildungsberufen gibt es systembedingt </a:t>
            </a:r>
            <a:r>
              <a:rPr lang="de-DE" sz="800" i="1" baseline="0" dirty="0" err="1" smtClean="0">
                <a:latin typeface="Arial" pitchFamily="34" charset="0"/>
              </a:rPr>
              <a:t>Unschärfen</a:t>
            </a:r>
            <a:r>
              <a:rPr lang="de-DE" sz="800" i="1" baseline="0" dirty="0" smtClean="0">
                <a:latin typeface="Arial" pitchFamily="34" charset="0"/>
              </a:rPr>
              <a:t>.</a:t>
            </a:r>
            <a:endParaRPr lang="de-DE" i="1" dirty="0" smtClean="0">
              <a:latin typeface="Arial" pitchFamily="34" charset="0"/>
            </a:endParaRPr>
          </a:p>
          <a:p>
            <a:pPr marL="184272" indent="-184272">
              <a:buFontTx/>
              <a:buChar char="•"/>
            </a:pPr>
            <a:r>
              <a:rPr lang="de-DE" sz="1100" dirty="0" smtClean="0">
                <a:latin typeface="Arial" pitchFamily="34" charset="0"/>
              </a:rPr>
              <a:t>In sehr</a:t>
            </a:r>
            <a:r>
              <a:rPr lang="de-DE" sz="1100" baseline="0" dirty="0" smtClean="0">
                <a:latin typeface="Arial" pitchFamily="34" charset="0"/>
              </a:rPr>
              <a:t> vielen akademischen Berufen bewegt sich die studienfachspezifische Arbeitslosenquote auf einem Niveau, bei dem man von Vollbeschäftigung sprechen kann (unter 3%).</a:t>
            </a:r>
          </a:p>
          <a:p>
            <a:pPr marL="184272" indent="-184272">
              <a:buFontTx/>
              <a:buChar char="•"/>
            </a:pPr>
            <a:r>
              <a:rPr lang="de-DE" sz="1100" baseline="0" dirty="0" smtClean="0">
                <a:latin typeface="Arial" pitchFamily="34" charset="0"/>
              </a:rPr>
              <a:t>Vor allem bei Ärzten sowie bei Lehrenden (Lehrämter - hoher Anteil an Verbeamtungen) tritt Arbeitslosigkeit extrem selten auf. </a:t>
            </a:r>
          </a:p>
          <a:p>
            <a:pPr marL="184272" indent="-184272">
              <a:buFontTx/>
              <a:buChar char="•"/>
            </a:pPr>
            <a:r>
              <a:rPr lang="de-DE" sz="1100" baseline="0" dirty="0" smtClean="0">
                <a:latin typeface="Arial" pitchFamily="34" charset="0"/>
              </a:rPr>
              <a:t>Auch Berufsgruppen wie z. B. IT-Experten mit akademischen Abschluss oder Ingenieure,  bei denen die Wirtschaft punktuell über Fachkräftemangel klagt</a:t>
            </a:r>
            <a:r>
              <a:rPr lang="de-DE" sz="1100" dirty="0" smtClean="0">
                <a:latin typeface="Arial" pitchFamily="34" charset="0"/>
              </a:rPr>
              <a:t>, weisen – ebenso wie Mathematiker,</a:t>
            </a:r>
            <a:r>
              <a:rPr lang="de-DE" sz="1100" baseline="0" dirty="0" smtClean="0">
                <a:latin typeface="Arial" pitchFamily="34" charset="0"/>
              </a:rPr>
              <a:t> </a:t>
            </a:r>
            <a:r>
              <a:rPr lang="de-DE" sz="1100" dirty="0" smtClean="0">
                <a:latin typeface="Arial" pitchFamily="34" charset="0"/>
              </a:rPr>
              <a:t>Physiker, Juristen oder Chemiker</a:t>
            </a:r>
            <a:r>
              <a:rPr lang="de-DE" sz="1100" baseline="0" dirty="0" smtClean="0">
                <a:latin typeface="Arial" pitchFamily="34" charset="0"/>
              </a:rPr>
              <a:t> </a:t>
            </a:r>
            <a:r>
              <a:rPr lang="de-DE" sz="1100" dirty="0" smtClean="0">
                <a:latin typeface="Arial" pitchFamily="34" charset="0"/>
              </a:rPr>
              <a:t>–</a:t>
            </a:r>
            <a:r>
              <a:rPr lang="de-DE" sz="1100" baseline="0" dirty="0" smtClean="0">
                <a:latin typeface="Arial" pitchFamily="34" charset="0"/>
              </a:rPr>
              <a:t> </a:t>
            </a:r>
            <a:r>
              <a:rPr lang="de-DE" sz="1100" dirty="0" smtClean="0">
                <a:latin typeface="Arial" pitchFamily="34" charset="0"/>
              </a:rPr>
              <a:t>eine sehr geringe Arbeitslosenquote auf</a:t>
            </a:r>
            <a:r>
              <a:rPr lang="de-DE" sz="1100" baseline="0" dirty="0" smtClean="0">
                <a:latin typeface="Arial" pitchFamily="34" charset="0"/>
              </a:rPr>
              <a:t>.</a:t>
            </a:r>
          </a:p>
          <a:p>
            <a:pPr marL="184272" marR="0" indent="-184272" algn="l" defTabSz="914400" rtl="0" eaLnBrk="1" fontAlgn="base" latinLnBrk="0" hangingPunct="1">
              <a:lnSpc>
                <a:spcPct val="100000"/>
              </a:lnSpc>
              <a:spcBef>
                <a:spcPct val="30000"/>
              </a:spcBef>
              <a:spcAft>
                <a:spcPct val="0"/>
              </a:spcAft>
              <a:buClrTx/>
              <a:buSzTx/>
              <a:buFontTx/>
              <a:buChar char="•"/>
              <a:tabLst/>
              <a:defRPr/>
            </a:pPr>
            <a:r>
              <a:rPr lang="de-DE" sz="1100" baseline="0" dirty="0" smtClean="0">
                <a:latin typeface="Arial" pitchFamily="34" charset="0"/>
              </a:rPr>
              <a:t>Auch beispielsweise für Psychologen und Sozialpädagogen ist Arbeitslosigkeit - im Verhältnis zur Zahl der Erwerbspersonen mit diesen Studienberufen - sehr selten ein Thema.</a:t>
            </a:r>
          </a:p>
          <a:p>
            <a:pPr marL="184272" marR="0" indent="-184272" algn="l" defTabSz="914400" rtl="0" eaLnBrk="1" fontAlgn="base" latinLnBrk="0" hangingPunct="1">
              <a:lnSpc>
                <a:spcPct val="100000"/>
              </a:lnSpc>
              <a:spcBef>
                <a:spcPct val="30000"/>
              </a:spcBef>
              <a:spcAft>
                <a:spcPct val="0"/>
              </a:spcAft>
              <a:buClrTx/>
              <a:buSzTx/>
              <a:buFontTx/>
              <a:buChar char="•"/>
              <a:tabLst/>
              <a:defRPr/>
            </a:pPr>
            <a:r>
              <a:rPr lang="de-DE" sz="1100" baseline="0" dirty="0" smtClean="0">
                <a:latin typeface="Arial" pitchFamily="34" charset="0"/>
              </a:rPr>
              <a:t>Im Vergleich etwas höher ausfallende Quoten ergeben sich rechnerisch bei Hochqualifizierten im Bereich Marketing und Werbung, im Felde der Biologie, Biochemie, Biotechnologie sowie bei Historikern oder Experten in publizistischen Berufen.  Aber auch hier spielt Arbeitslosigkeit – im Verhältnis zur Gesamtarbeitslosenquote (über alle Qualifikationsniveaus im Jahr 2012 6,8%) - eine untergeordnete Rolle.</a:t>
            </a:r>
          </a:p>
          <a:p>
            <a:pPr marL="184272" marR="0" indent="-184272" algn="l" defTabSz="914400" rtl="0" eaLnBrk="1" fontAlgn="base" latinLnBrk="0" hangingPunct="1">
              <a:lnSpc>
                <a:spcPct val="100000"/>
              </a:lnSpc>
              <a:spcBef>
                <a:spcPct val="30000"/>
              </a:spcBef>
              <a:spcAft>
                <a:spcPct val="0"/>
              </a:spcAft>
              <a:buClrTx/>
              <a:buSzTx/>
              <a:buFontTx/>
              <a:buNone/>
              <a:tabLst/>
              <a:defRPr/>
            </a:pPr>
            <a:endParaRPr lang="de-DE" baseline="0" dirty="0" smtClean="0">
              <a:latin typeface="Arial" pitchFamily="34" charset="0"/>
            </a:endParaRPr>
          </a:p>
          <a:p>
            <a:pPr marL="685800" lvl="1" indent="-228600">
              <a:spcBef>
                <a:spcPct val="0"/>
              </a:spcBef>
            </a:pPr>
            <a:endParaRPr lang="de-DE" b="1" dirty="0" smtClean="0">
              <a:solidFill>
                <a:srgbClr val="E2001A"/>
              </a:solidFill>
            </a:endParaRP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37</a:t>
            </a:fld>
            <a:endParaRPr lang="de-DE"/>
          </a:p>
        </p:txBody>
      </p:sp>
    </p:spTree>
    <p:extLst>
      <p:ext uri="{BB962C8B-B14F-4D97-AF65-F5344CB8AC3E}">
        <p14:creationId xmlns:p14="http://schemas.microsoft.com/office/powerpoint/2010/main" val="303125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7"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94999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4583113" y="1669026"/>
            <a:ext cx="3873500" cy="4871474"/>
          </a:xfrm>
          <a:prstGeom prst="rect">
            <a:avLst/>
          </a:prstGeom>
        </p:spPr>
        <p:txBody>
          <a:bodyPr/>
          <a:lstStyle>
            <a:lvl1pPr marL="0" indent="0">
              <a:buFontTx/>
              <a:buNone/>
              <a:defRPr/>
            </a:lvl1pPr>
          </a:lstStyle>
          <a:p>
            <a:r>
              <a:rPr lang="de-DE" dirty="0" smtClean="0"/>
              <a:t>Abbildung</a:t>
            </a:r>
            <a:endParaRPr lang="de-DE" dirty="0"/>
          </a:p>
        </p:txBody>
      </p:sp>
      <p:sp>
        <p:nvSpPr>
          <p:cNvPr id="8"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6" name="Textplatzhalter 6"/>
          <p:cNvSpPr>
            <a:spLocks noGrp="1"/>
          </p:cNvSpPr>
          <p:nvPr>
            <p:ph type="body" sz="quarter" idx="16"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11"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extLst>
      <p:ext uri="{BB962C8B-B14F-4D97-AF65-F5344CB8AC3E}">
        <p14:creationId xmlns:p14="http://schemas.microsoft.com/office/powerpoint/2010/main" val="24442892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712788" y="1597025"/>
            <a:ext cx="7743825" cy="4943475"/>
          </a:xfrm>
          <a:prstGeom prst="rect">
            <a:avLst/>
          </a:prstGeom>
        </p:spPr>
        <p:txBody>
          <a:bodyPr/>
          <a:lstStyle>
            <a:lvl1pPr marL="0" indent="0">
              <a:buFontTx/>
              <a:buNone/>
              <a:defRPr/>
            </a:lvl1pPr>
          </a:lstStyle>
          <a:p>
            <a:r>
              <a:rPr lang="de-DE" dirty="0" smtClean="0"/>
              <a:t>Grafik</a:t>
            </a:r>
            <a:endParaRPr lang="de-DE" dirty="0"/>
          </a:p>
        </p:txBody>
      </p:sp>
      <p:sp>
        <p:nvSpPr>
          <p:cNvPr id="7"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8"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extLst>
      <p:ext uri="{BB962C8B-B14F-4D97-AF65-F5344CB8AC3E}">
        <p14:creationId xmlns:p14="http://schemas.microsoft.com/office/powerpoint/2010/main" val="4100317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entriertes Textfeld">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712788" y="1597024"/>
            <a:ext cx="7743825" cy="4943476"/>
          </a:xfrm>
          <a:prstGeom prst="rect">
            <a:avLst/>
          </a:prstGeom>
        </p:spPr>
        <p:txBody>
          <a:bodyPr wrap="square" lIns="0" tIns="0" rIns="0" bIns="0">
            <a:noAutofit/>
          </a:bodyPr>
          <a:lstStyle>
            <a:lvl1pPr marL="0" indent="0" algn="ctr">
              <a:lnSpc>
                <a:spcPct val="100000"/>
              </a:lnSpc>
              <a:spcBef>
                <a:spcPts val="0"/>
              </a:spcBef>
              <a:spcAft>
                <a:spcPts val="0"/>
              </a:spcAft>
              <a:buClr>
                <a:srgbClr val="E2001A"/>
              </a:buClr>
              <a:buFontTx/>
              <a:buNone/>
              <a:defRPr sz="3300" b="1" baseline="0">
                <a:solidFill>
                  <a:srgbClr val="E2001A"/>
                </a:solidFill>
              </a:defRPr>
            </a:lvl1pPr>
            <a:lvl2pPr marL="523875" indent="0">
              <a:spcBef>
                <a:spcPts val="0"/>
              </a:spcBef>
              <a:spcAft>
                <a:spcPts val="900"/>
              </a:spcAft>
              <a:buClr>
                <a:srgbClr val="58595B"/>
              </a:buClr>
              <a:buFontTx/>
              <a:buNone/>
              <a:defRPr sz="2000">
                <a:solidFill>
                  <a:srgbClr val="58595B"/>
                </a:solidFill>
                <a:latin typeface="Arial" pitchFamily="34" charset="0"/>
                <a:cs typeface="Arial" pitchFamily="34" charset="0"/>
              </a:defRPr>
            </a:lvl2pPr>
            <a:lvl3pPr marL="838200" indent="0">
              <a:spcBef>
                <a:spcPts val="0"/>
              </a:spcBef>
              <a:spcAft>
                <a:spcPts val="1100"/>
              </a:spcAft>
              <a:buClr>
                <a:srgbClr val="58595B"/>
              </a:buClr>
              <a:buFontTx/>
              <a:buNone/>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
            </a:r>
            <a:br>
              <a:rPr lang="de-DE" dirty="0" smtClean="0"/>
            </a:br>
            <a:r>
              <a:rPr lang="de-DE" dirty="0" smtClean="0"/>
              <a:t>Textfeld für Kernaussagen,</a:t>
            </a:r>
            <a:r>
              <a:rPr lang="de-DE" dirty="0"/>
              <a:t/>
            </a:r>
            <a:br>
              <a:rPr lang="de-DE" dirty="0"/>
            </a:br>
            <a:r>
              <a:rPr lang="de-DE" dirty="0" smtClean="0"/>
              <a:t>Zitate, Botschaften usw.</a:t>
            </a:r>
          </a:p>
        </p:txBody>
      </p:sp>
      <p:sp>
        <p:nvSpPr>
          <p:cNvPr id="4"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extLst>
      <p:ext uri="{BB962C8B-B14F-4D97-AF65-F5344CB8AC3E}">
        <p14:creationId xmlns:p14="http://schemas.microsoft.com/office/powerpoint/2010/main" val="3530826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Überschrift und Text optiona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7774" y="5472000"/>
            <a:ext cx="7758839" cy="739175"/>
          </a:xfrm>
          <a:prstGeom prst="rect">
            <a:avLst/>
          </a:prstGeom>
        </p:spPr>
        <p:txBody>
          <a:bodyPr wrap="square" lIns="0" tIns="0" rIns="0" bIns="0" anchor="t">
            <a:spAutoFit/>
          </a:bodyPr>
          <a:lstStyle>
            <a:lvl1pPr marL="0" indent="0">
              <a:lnSpc>
                <a:spcPct val="100000"/>
              </a:lnSpc>
              <a:spcAft>
                <a:spcPts val="0"/>
              </a:spcAft>
              <a:buFontTx/>
              <a:buNone/>
              <a:defRPr>
                <a:solidFill>
                  <a:srgbClr val="FFFFFF"/>
                </a:solidFill>
                <a:latin typeface="Arial" pitchFamily="34" charset="0"/>
                <a:cs typeface="Arial" pitchFamily="34" charset="0"/>
              </a:defRPr>
            </a:lvl1pPr>
          </a:lstStyle>
          <a:p>
            <a:r>
              <a:rPr lang="de-DE" dirty="0" smtClean="0"/>
              <a:t>Trennseite mit Bild, optionaler Text. Her steht die Überschrift zu diesem Teil des Kapitels.</a:t>
            </a:r>
            <a:endParaRPr lang="de-DE" dirty="0"/>
          </a:p>
        </p:txBody>
      </p:sp>
      <p:sp>
        <p:nvSpPr>
          <p:cNvPr id="3" name="Inhaltsplatzhalter 2"/>
          <p:cNvSpPr>
            <a:spLocks noGrp="1"/>
          </p:cNvSpPr>
          <p:nvPr>
            <p:ph idx="1" hasCustomPrompt="1"/>
          </p:nvPr>
        </p:nvSpPr>
        <p:spPr>
          <a:xfrm>
            <a:off x="704124" y="6372000"/>
            <a:ext cx="7752489" cy="230992"/>
          </a:xfrm>
          <a:prstGeom prst="rect">
            <a:avLst/>
          </a:prstGeom>
        </p:spPr>
        <p:txBody>
          <a:bodyPr lIns="0" tIns="0" rIns="0" bIns="0"/>
          <a:lstStyle>
            <a:lvl1pPr>
              <a:lnSpc>
                <a:spcPct val="100000"/>
              </a:lnSpc>
              <a:spcBef>
                <a:spcPts val="0"/>
              </a:spcBef>
              <a:spcAft>
                <a:spcPts val="200"/>
              </a:spcAft>
              <a:defRPr sz="1500">
                <a:solidFill>
                  <a:srgbClr val="FFFFFF"/>
                </a:solidFill>
                <a:latin typeface="Arial" pitchFamily="34" charset="0"/>
                <a:cs typeface="Arial" pitchFamily="34" charset="0"/>
              </a:defRPr>
            </a:lvl1pPr>
            <a:lvl4pPr marL="1376362" indent="0">
              <a:buFontTx/>
              <a:buNone/>
              <a:defRPr/>
            </a:lvl4pPr>
            <a:lvl5pPr marL="1830388" indent="0">
              <a:buFontTx/>
              <a:buNone/>
              <a:defRPr/>
            </a:lvl5pPr>
          </a:lstStyle>
          <a:p>
            <a:pPr lvl="0"/>
            <a:r>
              <a:rPr lang="de-DE" dirty="0" smtClean="0"/>
              <a:t>Optionaler Text: Ansatzpunkte, Potentiale</a:t>
            </a:r>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rnauss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999" y="1597025"/>
            <a:ext cx="7736613" cy="2031325"/>
          </a:xfrm>
          <a:prstGeom prst="rect">
            <a:avLst/>
          </a:prstGeom>
        </p:spPr>
        <p:txBody>
          <a:bodyPr wrap="square" lIns="0" tIns="0" rIns="0" bIns="0">
            <a:spAutoFit/>
          </a:bodyPr>
          <a:lstStyle>
            <a:lvl1pPr marL="0" indent="0" algn="ctr">
              <a:lnSpc>
                <a:spcPct val="100000"/>
              </a:lnSpc>
              <a:spcAft>
                <a:spcPts val="0"/>
              </a:spcAft>
              <a:buFontTx/>
              <a:buNone/>
              <a:defRPr sz="3300" b="1">
                <a:solidFill>
                  <a:srgbClr val="FFFFFF"/>
                </a:solidFill>
                <a:latin typeface="Arial" pitchFamily="34" charset="0"/>
                <a:cs typeface="Arial" pitchFamily="34" charset="0"/>
              </a:defRPr>
            </a:lvl1pPr>
          </a:lstStyle>
          <a:p>
            <a:r>
              <a:rPr lang="de-DE" dirty="0" smtClean="0"/>
              <a:t/>
            </a:r>
            <a:br>
              <a:rPr lang="de-DE" dirty="0" smtClean="0"/>
            </a:br>
            <a:r>
              <a:rPr lang="de-DE" dirty="0" smtClean="0"/>
              <a:t/>
            </a:r>
            <a:br>
              <a:rPr lang="de-DE" dirty="0" smtClean="0"/>
            </a:br>
            <a:r>
              <a:rPr lang="de-DE" dirty="0" smtClean="0"/>
              <a:t>„Bei der Trennseite die Kernaussage prägnant einsetzen.“</a:t>
            </a:r>
            <a:endParaRPr lang="de-DE" dirty="0"/>
          </a:p>
        </p:txBody>
      </p:sp>
    </p:spTree>
    <p:extLst>
      <p:ext uri="{BB962C8B-B14F-4D97-AF65-F5344CB8AC3E}">
        <p14:creationId xmlns:p14="http://schemas.microsoft.com/office/powerpoint/2010/main" val="34654358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5067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896" y="453559"/>
            <a:ext cx="1619250" cy="533769"/>
          </a:xfrm>
          <a:prstGeom prst="rect">
            <a:avLst/>
          </a:prstGeom>
        </p:spPr>
      </p:pic>
      <p:sp>
        <p:nvSpPr>
          <p:cNvPr id="7" name="Titel 4"/>
          <p:cNvSpPr>
            <a:spLocks noGrp="1"/>
          </p:cNvSpPr>
          <p:nvPr>
            <p:ph type="title" hasCustomPrompt="1"/>
          </p:nvPr>
        </p:nvSpPr>
        <p:spPr>
          <a:xfrm>
            <a:off x="687387" y="924015"/>
            <a:ext cx="7769225" cy="1015663"/>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 Groß und prägnant.</a:t>
            </a:r>
            <a:endParaRPr lang="de-DE" dirty="0"/>
          </a:p>
        </p:txBody>
      </p:sp>
      <p:sp>
        <p:nvSpPr>
          <p:cNvPr id="5" name="Textplatzhalter 11"/>
          <p:cNvSpPr>
            <a:spLocks noGrp="1"/>
          </p:cNvSpPr>
          <p:nvPr>
            <p:ph type="body" sz="quarter" idx="12" hasCustomPrompt="1"/>
          </p:nvPr>
        </p:nvSpPr>
        <p:spPr>
          <a:xfrm>
            <a:off x="703263" y="467628"/>
            <a:ext cx="6767495"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20371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03263" y="2053420"/>
            <a:ext cx="7753350" cy="461665"/>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7"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5"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21740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896" y="453559"/>
            <a:ext cx="1619250" cy="533769"/>
          </a:xfrm>
          <a:prstGeom prst="rect">
            <a:avLst/>
          </a:prstGeom>
        </p:spPr>
      </p:pic>
      <p:sp>
        <p:nvSpPr>
          <p:cNvPr id="10" name="Untertitel 2"/>
          <p:cNvSpPr>
            <a:spLocks noGrp="1"/>
          </p:cNvSpPr>
          <p:nvPr>
            <p:ph type="subTitle" idx="1" hasCustomPrompt="1"/>
          </p:nvPr>
        </p:nvSpPr>
        <p:spPr>
          <a:xfrm>
            <a:off x="703263" y="2053420"/>
            <a:ext cx="7753350" cy="461665"/>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11"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7" name="Textplatzhalter 11"/>
          <p:cNvSpPr>
            <a:spLocks noGrp="1"/>
          </p:cNvSpPr>
          <p:nvPr>
            <p:ph type="body" sz="quarter" idx="12" hasCustomPrompt="1"/>
          </p:nvPr>
        </p:nvSpPr>
        <p:spPr>
          <a:xfrm>
            <a:off x="703263" y="467628"/>
            <a:ext cx="6767495"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48828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03263" y="2614561"/>
            <a:ext cx="7753350" cy="461984"/>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5" name="Titel 4"/>
          <p:cNvSpPr>
            <a:spLocks noGrp="1"/>
          </p:cNvSpPr>
          <p:nvPr>
            <p:ph type="title" hasCustomPrompt="1"/>
          </p:nvPr>
        </p:nvSpPr>
        <p:spPr>
          <a:xfrm>
            <a:off x="687388" y="924014"/>
            <a:ext cx="7769225" cy="1524548"/>
          </a:xfrm>
          <a:prstGeom prst="rect">
            <a:avLst/>
          </a:prstGeom>
        </p:spPr>
        <p:txBody>
          <a:bodyPr wrap="square" lIns="0" tIns="0" rIns="0" bIns="0" anchor="t">
            <a:noAutofit/>
          </a:bodyPr>
          <a:lstStyle>
            <a:lvl1pPr algn="l">
              <a:lnSpc>
                <a:spcPct val="100000"/>
              </a:lnSpc>
              <a:spcAft>
                <a:spcPts val="0"/>
              </a:spcAft>
              <a:defRPr lang="de-DE" sz="3300" kern="1200" baseline="0" dirty="0">
                <a:solidFill>
                  <a:srgbClr val="FFFFFF"/>
                </a:solidFill>
                <a:latin typeface="Arial" pitchFamily="34" charset="0"/>
                <a:cs typeface="Arial" pitchFamily="34" charset="0"/>
              </a:defRPr>
            </a:lvl1pPr>
          </a:lstStyle>
          <a:p>
            <a:r>
              <a:rPr lang="de-DE" dirty="0" smtClean="0"/>
              <a:t>Titelfolie ohne Bild.</a:t>
            </a:r>
            <a:br>
              <a:rPr lang="de-DE" dirty="0" smtClean="0"/>
            </a:br>
            <a:r>
              <a:rPr lang="de-DE" dirty="0" smtClean="0"/>
              <a:t>Auf dieser Folie können Sie mehr</a:t>
            </a:r>
            <a:br>
              <a:rPr lang="de-DE" dirty="0" smtClean="0"/>
            </a:br>
            <a:r>
              <a:rPr lang="de-DE" dirty="0" smtClean="0"/>
              <a:t>Inhalte unterbringen.	</a:t>
            </a:r>
            <a:endParaRPr lang="de-DE" dirty="0"/>
          </a:p>
        </p:txBody>
      </p:sp>
      <p:sp>
        <p:nvSpPr>
          <p:cNvPr id="6"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0660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896" y="453559"/>
            <a:ext cx="1619250" cy="533769"/>
          </a:xfrm>
          <a:prstGeom prst="rect">
            <a:avLst/>
          </a:prstGeom>
        </p:spPr>
      </p:pic>
      <p:sp>
        <p:nvSpPr>
          <p:cNvPr id="11" name="Untertitel 2"/>
          <p:cNvSpPr>
            <a:spLocks noGrp="1"/>
          </p:cNvSpPr>
          <p:nvPr>
            <p:ph type="subTitle" idx="1" hasCustomPrompt="1"/>
          </p:nvPr>
        </p:nvSpPr>
        <p:spPr>
          <a:xfrm>
            <a:off x="703263" y="2614561"/>
            <a:ext cx="7753350" cy="461984"/>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13" name="Titel 4"/>
          <p:cNvSpPr>
            <a:spLocks noGrp="1"/>
          </p:cNvSpPr>
          <p:nvPr>
            <p:ph type="title" hasCustomPrompt="1"/>
          </p:nvPr>
        </p:nvSpPr>
        <p:spPr>
          <a:xfrm>
            <a:off x="687388" y="924014"/>
            <a:ext cx="7769225" cy="1524548"/>
          </a:xfrm>
          <a:prstGeom prst="rect">
            <a:avLst/>
          </a:prstGeom>
        </p:spPr>
        <p:txBody>
          <a:bodyPr wrap="square" lIns="0" tIns="0" rIns="0" bIns="0" anchor="t">
            <a:noAutofit/>
          </a:bodyPr>
          <a:lstStyle>
            <a:lvl1pPr algn="l">
              <a:lnSpc>
                <a:spcPct val="100000"/>
              </a:lnSpc>
              <a:spcAft>
                <a:spcPts val="0"/>
              </a:spcAft>
              <a:defRPr lang="de-DE" sz="3300" kern="1200" baseline="0" dirty="0">
                <a:solidFill>
                  <a:srgbClr val="FFFFFF"/>
                </a:solidFill>
                <a:latin typeface="Arial" pitchFamily="34" charset="0"/>
                <a:cs typeface="Arial" pitchFamily="34" charset="0"/>
              </a:defRPr>
            </a:lvl1pPr>
          </a:lstStyle>
          <a:p>
            <a:r>
              <a:rPr lang="de-DE" dirty="0" smtClean="0"/>
              <a:t>Titelfolie ohne Bild.</a:t>
            </a:r>
            <a:br>
              <a:rPr lang="de-DE" dirty="0" smtClean="0"/>
            </a:br>
            <a:r>
              <a:rPr lang="de-DE" dirty="0" smtClean="0"/>
              <a:t>Auf dieser Folie können Sie mehr</a:t>
            </a:r>
            <a:br>
              <a:rPr lang="de-DE" dirty="0" smtClean="0"/>
            </a:br>
            <a:r>
              <a:rPr lang="de-DE" dirty="0" smtClean="0"/>
              <a:t>Inhalte unterbringen.	</a:t>
            </a:r>
            <a:endParaRPr lang="de-DE" dirty="0"/>
          </a:p>
        </p:txBody>
      </p:sp>
      <p:sp>
        <p:nvSpPr>
          <p:cNvPr id="7" name="Textplatzhalter 11"/>
          <p:cNvSpPr>
            <a:spLocks noGrp="1"/>
          </p:cNvSpPr>
          <p:nvPr>
            <p:ph type="body" sz="quarter" idx="12" hasCustomPrompt="1"/>
          </p:nvPr>
        </p:nvSpPr>
        <p:spPr>
          <a:xfrm>
            <a:off x="703263" y="467628"/>
            <a:ext cx="6767495"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91360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Aufzählung">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6" name="Textplatzhalter 6"/>
          <p:cNvSpPr>
            <a:spLocks noGrp="1"/>
          </p:cNvSpPr>
          <p:nvPr>
            <p:ph type="body" sz="quarter" idx="12" hasCustomPrompt="1"/>
          </p:nvPr>
        </p:nvSpPr>
        <p:spPr>
          <a:xfrm>
            <a:off x="719999" y="1597025"/>
            <a:ext cx="7736613" cy="3162404"/>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marL="342900" marR="0" lvl="0" indent="-342900" algn="l" defTabSz="917575" rtl="0" eaLnBrk="1" fontAlgn="base" latinLnBrk="0" hangingPunct="1">
              <a:lnSpc>
                <a:spcPct val="100000"/>
              </a:lnSpc>
              <a:spcBef>
                <a:spcPts val="0"/>
              </a:spcBef>
              <a:spcAft>
                <a:spcPts val="400"/>
              </a:spcAft>
              <a:buClr>
                <a:srgbClr val="E2001A"/>
              </a:buClr>
              <a:buSzPct val="80000"/>
              <a:buFont typeface="Arial" pitchFamily="34" charset="0"/>
              <a:buChar char="▬"/>
              <a:tabLst/>
              <a:defRPr/>
            </a:pPr>
            <a:r>
              <a:rPr lang="de-DE" dirty="0" smtClean="0"/>
              <a:t>Textmasterformate durch Klicken bearbeiten. Hier funktionieren Fließtext oder Aufzählungspunkte.</a:t>
            </a:r>
          </a:p>
          <a:p>
            <a:pPr lvl="0"/>
            <a:endParaRPr lang="de-DE" dirty="0" smtClean="0"/>
          </a:p>
          <a:p>
            <a:pPr lvl="0"/>
            <a:r>
              <a:rPr lang="de-DE" dirty="0" smtClean="0"/>
              <a:t>Aufzählungspunkt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5"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extLst>
      <p:ext uri="{BB962C8B-B14F-4D97-AF65-F5344CB8AC3E}">
        <p14:creationId xmlns:p14="http://schemas.microsoft.com/office/powerpoint/2010/main" val="11967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6"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14" name="Textplatzhalter 6"/>
          <p:cNvSpPr>
            <a:spLocks noGrp="1"/>
          </p:cNvSpPr>
          <p:nvPr>
            <p:ph type="body" sz="quarter" idx="16"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16" name="Textplatzhalter 6"/>
          <p:cNvSpPr>
            <a:spLocks noGrp="1"/>
          </p:cNvSpPr>
          <p:nvPr>
            <p:ph type="body" sz="quarter" idx="17" hasCustomPrompt="1"/>
          </p:nvPr>
        </p:nvSpPr>
        <p:spPr>
          <a:xfrm>
            <a:off x="4667436"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8"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extLst>
      <p:ext uri="{BB962C8B-B14F-4D97-AF65-F5344CB8AC3E}">
        <p14:creationId xmlns:p14="http://schemas.microsoft.com/office/powerpoint/2010/main" val="785082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0" name="Bildplatzhalter 4"/>
          <p:cNvSpPr>
            <a:spLocks noGrp="1"/>
          </p:cNvSpPr>
          <p:nvPr>
            <p:ph type="pic" sz="quarter" idx="15" hasCustomPrompt="1"/>
          </p:nvPr>
        </p:nvSpPr>
        <p:spPr>
          <a:xfrm>
            <a:off x="4583113" y="1669027"/>
            <a:ext cx="3873500" cy="2695788"/>
          </a:xfrm>
          <a:prstGeom prst="rect">
            <a:avLst/>
          </a:prstGeom>
        </p:spPr>
        <p:txBody>
          <a:bodyPr/>
          <a:lstStyle>
            <a:lvl1pPr marL="0" indent="0">
              <a:buFontTx/>
              <a:buNone/>
              <a:defRPr/>
            </a:lvl1pPr>
          </a:lstStyle>
          <a:p>
            <a:r>
              <a:rPr lang="de-DE" dirty="0" smtClean="0"/>
              <a:t>Abbildung</a:t>
            </a:r>
            <a:endParaRPr lang="de-DE" dirty="0"/>
          </a:p>
        </p:txBody>
      </p:sp>
      <p:sp>
        <p:nvSpPr>
          <p:cNvPr id="8"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7" name="Textplatzhalter 6"/>
          <p:cNvSpPr>
            <a:spLocks noGrp="1"/>
          </p:cNvSpPr>
          <p:nvPr>
            <p:ph type="body" sz="quarter" idx="17"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9"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extLst>
      <p:ext uri="{BB962C8B-B14F-4D97-AF65-F5344CB8AC3E}">
        <p14:creationId xmlns:p14="http://schemas.microsoft.com/office/powerpoint/2010/main" val="970416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8.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13" cy="6888436"/>
          </a:xfrm>
          <a:prstGeom prst="rect">
            <a:avLst/>
          </a:prstGeom>
        </p:spPr>
      </p:pic>
      <p:sp>
        <p:nvSpPr>
          <p:cNvPr id="1040" name="Line 16"/>
          <p:cNvSpPr>
            <a:spLocks noChangeShapeType="1"/>
          </p:cNvSpPr>
          <p:nvPr userDrawn="1"/>
        </p:nvSpPr>
        <p:spPr bwMode="auto">
          <a:xfrm>
            <a:off x="715606" y="726450"/>
            <a:ext cx="8460000" cy="0"/>
          </a:xfrm>
          <a:prstGeom prst="line">
            <a:avLst/>
          </a:prstGeom>
          <a:noFill/>
          <a:ln w="12700">
            <a:solidFill>
              <a:schemeClr val="bg1"/>
            </a:solidFill>
            <a:round/>
            <a:headEnd/>
            <a:tailEnd/>
          </a:ln>
          <a:effectLst/>
        </p:spPr>
        <p:txBody>
          <a:bodyPr wrap="square">
            <a:spAutoFit/>
          </a:bodyPr>
          <a:lstStyle/>
          <a:p>
            <a:endParaRPr lang="de-DE"/>
          </a:p>
        </p:txBody>
      </p:sp>
      <p:pic>
        <p:nvPicPr>
          <p:cNvPr id="3" name="Bild 2" descr="Smileys_neu 2.png"/>
          <p:cNvPicPr>
            <a:picLocks noChangeAspect="1"/>
          </p:cNvPicPr>
          <p:nvPr userDrawn="1"/>
        </p:nvPicPr>
        <p:blipFill rotWithShape="1">
          <a:blip r:embed="rId5">
            <a:extLst>
              <a:ext uri="{28A0092B-C50C-407E-A947-70E740481C1C}">
                <a14:useLocalDpi xmlns:a14="http://schemas.microsoft.com/office/drawing/2010/main" val="0"/>
              </a:ext>
            </a:extLst>
          </a:blip>
          <a:srcRect l="21612" t="907" r="21569" b="5048"/>
          <a:stretch/>
        </p:blipFill>
        <p:spPr>
          <a:xfrm>
            <a:off x="104775" y="2193681"/>
            <a:ext cx="9075737" cy="3695944"/>
          </a:xfrm>
          <a:prstGeom prst="rect">
            <a:avLst/>
          </a:prstGeom>
        </p:spPr>
      </p:pic>
      <p:pic>
        <p:nvPicPr>
          <p:cNvPr id="6" name="Bild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533" y="6089975"/>
            <a:ext cx="2283917" cy="301018"/>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Lst>
  <p:timing>
    <p:tnLst>
      <p:par>
        <p:cTn id="1" dur="indefinite" restart="never" nodeType="tmRoot"/>
      </p:par>
    </p:tnLst>
  </p:timing>
  <p:hf sldNum="0" hdr="0" dt="0"/>
  <p:txStyles>
    <p:titleStyle>
      <a:lvl1pPr algn="r" defTabSz="917575" rtl="0" fontAlgn="base">
        <a:lnSpc>
          <a:spcPct val="90000"/>
        </a:lnSpc>
        <a:spcBef>
          <a:spcPct val="0"/>
        </a:spcBef>
        <a:spcAft>
          <a:spcPct val="0"/>
        </a:spcAft>
        <a:defRPr sz="3100">
          <a:solidFill>
            <a:schemeClr val="bg1"/>
          </a:solidFill>
          <a:latin typeface="+mj-lt"/>
          <a:ea typeface="+mj-ea"/>
          <a:cs typeface="+mj-cs"/>
        </a:defRPr>
      </a:lvl1pPr>
      <a:lvl2pPr algn="r" defTabSz="917575" rtl="0" fontAlgn="base">
        <a:lnSpc>
          <a:spcPct val="90000"/>
        </a:lnSpc>
        <a:spcBef>
          <a:spcPct val="0"/>
        </a:spcBef>
        <a:spcAft>
          <a:spcPct val="0"/>
        </a:spcAft>
        <a:defRPr sz="3100">
          <a:solidFill>
            <a:schemeClr val="bg1"/>
          </a:solidFill>
          <a:latin typeface="Arial" charset="0"/>
        </a:defRPr>
      </a:lvl2pPr>
      <a:lvl3pPr algn="r" defTabSz="917575" rtl="0" fontAlgn="base">
        <a:lnSpc>
          <a:spcPct val="90000"/>
        </a:lnSpc>
        <a:spcBef>
          <a:spcPct val="0"/>
        </a:spcBef>
        <a:spcAft>
          <a:spcPct val="0"/>
        </a:spcAft>
        <a:defRPr sz="3100">
          <a:solidFill>
            <a:schemeClr val="bg1"/>
          </a:solidFill>
          <a:latin typeface="Arial" charset="0"/>
        </a:defRPr>
      </a:lvl3pPr>
      <a:lvl4pPr algn="r" defTabSz="917575" rtl="0" fontAlgn="base">
        <a:lnSpc>
          <a:spcPct val="90000"/>
        </a:lnSpc>
        <a:spcBef>
          <a:spcPct val="0"/>
        </a:spcBef>
        <a:spcAft>
          <a:spcPct val="0"/>
        </a:spcAft>
        <a:defRPr sz="3100">
          <a:solidFill>
            <a:schemeClr val="bg1"/>
          </a:solidFill>
          <a:latin typeface="Arial" charset="0"/>
        </a:defRPr>
      </a:lvl4pPr>
      <a:lvl5pPr algn="r" defTabSz="917575" rtl="0" fontAlgn="base">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fontAlgn="base">
        <a:spcBef>
          <a:spcPct val="20000"/>
        </a:spcBef>
        <a:spcAft>
          <a:spcPct val="0"/>
        </a:spcAft>
        <a:buChar char="•"/>
        <a:defRPr sz="3200">
          <a:solidFill>
            <a:schemeClr val="tx1"/>
          </a:solidFill>
          <a:latin typeface="+mn-lt"/>
          <a:ea typeface="+mn-ea"/>
          <a:cs typeface="+mn-cs"/>
        </a:defRPr>
      </a:lvl1pPr>
      <a:lvl2pPr marL="746125" indent="-287338" algn="l" defTabSz="917575" rtl="0" fontAlgn="base">
        <a:spcBef>
          <a:spcPct val="20000"/>
        </a:spcBef>
        <a:spcAft>
          <a:spcPct val="0"/>
        </a:spcAft>
        <a:buChar char="–"/>
        <a:defRPr sz="2800">
          <a:solidFill>
            <a:schemeClr val="tx1"/>
          </a:solidFill>
          <a:latin typeface="+mn-lt"/>
        </a:defRPr>
      </a:lvl2pPr>
      <a:lvl3pPr marL="1147763" indent="-230188" algn="l" defTabSz="917575" rtl="0" fontAlgn="base">
        <a:spcBef>
          <a:spcPct val="20000"/>
        </a:spcBef>
        <a:spcAft>
          <a:spcPct val="0"/>
        </a:spcAft>
        <a:buChar char="•"/>
        <a:defRPr sz="25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9180511" cy="6888435"/>
          </a:xfrm>
          <a:prstGeom prst="rect">
            <a:avLst/>
          </a:prstGeom>
        </p:spPr>
      </p:pic>
      <p:sp>
        <p:nvSpPr>
          <p:cNvPr id="1040" name="Line 16"/>
          <p:cNvSpPr>
            <a:spLocks noChangeShapeType="1"/>
          </p:cNvSpPr>
          <p:nvPr userDrawn="1"/>
        </p:nvSpPr>
        <p:spPr bwMode="auto">
          <a:xfrm>
            <a:off x="715606" y="726450"/>
            <a:ext cx="8460000" cy="0"/>
          </a:xfrm>
          <a:prstGeom prst="line">
            <a:avLst/>
          </a:prstGeom>
          <a:noFill/>
          <a:ln w="12700">
            <a:solidFill>
              <a:schemeClr val="bg1"/>
            </a:solidFill>
            <a:round/>
            <a:headEnd/>
            <a:tailEnd/>
          </a:ln>
          <a:effectLst/>
        </p:spPr>
        <p:txBody>
          <a:bodyPr wrap="square">
            <a:spAutoFit/>
          </a:bodyPr>
          <a:lstStyle/>
          <a:p>
            <a:endParaRPr lang="de-DE"/>
          </a:p>
        </p:txBody>
      </p:sp>
      <p:pic>
        <p:nvPicPr>
          <p:cNvPr id="6" name="Bild 5" descr="Smileys_neu 2.png"/>
          <p:cNvPicPr>
            <a:picLocks noChangeAspect="1"/>
          </p:cNvPicPr>
          <p:nvPr userDrawn="1"/>
        </p:nvPicPr>
        <p:blipFill rotWithShape="1">
          <a:blip r:embed="rId5">
            <a:extLst>
              <a:ext uri="{28A0092B-C50C-407E-A947-70E740481C1C}">
                <a14:useLocalDpi xmlns:a14="http://schemas.microsoft.com/office/drawing/2010/main" val="0"/>
              </a:ext>
            </a:extLst>
          </a:blip>
          <a:srcRect l="17723" t="3638" r="16891" b="4458"/>
          <a:stretch/>
        </p:blipFill>
        <p:spPr>
          <a:xfrm>
            <a:off x="104775" y="2747964"/>
            <a:ext cx="9075738" cy="3138486"/>
          </a:xfrm>
          <a:prstGeom prst="rect">
            <a:avLst/>
          </a:prstGeom>
        </p:spPr>
      </p:pic>
      <p:pic>
        <p:nvPicPr>
          <p:cNvPr id="7" name="Bild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533" y="6089975"/>
            <a:ext cx="2283917" cy="301018"/>
          </a:xfrm>
          <a:prstGeom prst="rect">
            <a:avLst/>
          </a:prstGeom>
        </p:spPr>
      </p:pic>
    </p:spTree>
    <p:extLst>
      <p:ext uri="{BB962C8B-B14F-4D97-AF65-F5344CB8AC3E}">
        <p14:creationId xmlns:p14="http://schemas.microsoft.com/office/powerpoint/2010/main" val="670689897"/>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sldNum="0" hdr="0" dt="0"/>
  <p:txStyles>
    <p:titleStyle>
      <a:lvl1pPr algn="r" defTabSz="917575" rtl="0" fontAlgn="base">
        <a:lnSpc>
          <a:spcPct val="90000"/>
        </a:lnSpc>
        <a:spcBef>
          <a:spcPct val="0"/>
        </a:spcBef>
        <a:spcAft>
          <a:spcPct val="0"/>
        </a:spcAft>
        <a:defRPr sz="3100">
          <a:solidFill>
            <a:schemeClr val="bg1"/>
          </a:solidFill>
          <a:latin typeface="+mj-lt"/>
          <a:ea typeface="+mj-ea"/>
          <a:cs typeface="+mj-cs"/>
        </a:defRPr>
      </a:lvl1pPr>
      <a:lvl2pPr algn="r" defTabSz="917575" rtl="0" fontAlgn="base">
        <a:lnSpc>
          <a:spcPct val="90000"/>
        </a:lnSpc>
        <a:spcBef>
          <a:spcPct val="0"/>
        </a:spcBef>
        <a:spcAft>
          <a:spcPct val="0"/>
        </a:spcAft>
        <a:defRPr sz="3100">
          <a:solidFill>
            <a:schemeClr val="bg1"/>
          </a:solidFill>
          <a:latin typeface="Arial" charset="0"/>
        </a:defRPr>
      </a:lvl2pPr>
      <a:lvl3pPr algn="r" defTabSz="917575" rtl="0" fontAlgn="base">
        <a:lnSpc>
          <a:spcPct val="90000"/>
        </a:lnSpc>
        <a:spcBef>
          <a:spcPct val="0"/>
        </a:spcBef>
        <a:spcAft>
          <a:spcPct val="0"/>
        </a:spcAft>
        <a:defRPr sz="3100">
          <a:solidFill>
            <a:schemeClr val="bg1"/>
          </a:solidFill>
          <a:latin typeface="Arial" charset="0"/>
        </a:defRPr>
      </a:lvl3pPr>
      <a:lvl4pPr algn="r" defTabSz="917575" rtl="0" fontAlgn="base">
        <a:lnSpc>
          <a:spcPct val="90000"/>
        </a:lnSpc>
        <a:spcBef>
          <a:spcPct val="0"/>
        </a:spcBef>
        <a:spcAft>
          <a:spcPct val="0"/>
        </a:spcAft>
        <a:defRPr sz="3100">
          <a:solidFill>
            <a:schemeClr val="bg1"/>
          </a:solidFill>
          <a:latin typeface="Arial" charset="0"/>
        </a:defRPr>
      </a:lvl4pPr>
      <a:lvl5pPr algn="r" defTabSz="917575" rtl="0" fontAlgn="base">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fontAlgn="base">
        <a:spcBef>
          <a:spcPct val="20000"/>
        </a:spcBef>
        <a:spcAft>
          <a:spcPct val="0"/>
        </a:spcAft>
        <a:buChar char="•"/>
        <a:defRPr sz="3200">
          <a:solidFill>
            <a:schemeClr val="tx1"/>
          </a:solidFill>
          <a:latin typeface="+mn-lt"/>
          <a:ea typeface="+mn-ea"/>
          <a:cs typeface="+mn-cs"/>
        </a:defRPr>
      </a:lvl1pPr>
      <a:lvl2pPr marL="746125" indent="-287338" algn="l" defTabSz="917575" rtl="0" fontAlgn="base">
        <a:spcBef>
          <a:spcPct val="20000"/>
        </a:spcBef>
        <a:spcAft>
          <a:spcPct val="0"/>
        </a:spcAft>
        <a:buChar char="–"/>
        <a:defRPr sz="2800">
          <a:solidFill>
            <a:schemeClr val="tx1"/>
          </a:solidFill>
          <a:latin typeface="+mn-lt"/>
        </a:defRPr>
      </a:lvl2pPr>
      <a:lvl3pPr marL="1147763" indent="-230188" algn="l" defTabSz="917575" rtl="0" fontAlgn="base">
        <a:spcBef>
          <a:spcPct val="20000"/>
        </a:spcBef>
        <a:spcAft>
          <a:spcPct val="0"/>
        </a:spcAft>
        <a:buChar char="•"/>
        <a:defRPr sz="25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9180510" cy="6888435"/>
          </a:xfrm>
          <a:prstGeom prst="rect">
            <a:avLst/>
          </a:prstGeom>
        </p:spPr>
      </p:pic>
      <p:sp>
        <p:nvSpPr>
          <p:cNvPr id="11" name="Line 16"/>
          <p:cNvSpPr>
            <a:spLocks noChangeShapeType="1"/>
          </p:cNvSpPr>
          <p:nvPr userDrawn="1"/>
        </p:nvSpPr>
        <p:spPr bwMode="auto">
          <a:xfrm>
            <a:off x="715606" y="726450"/>
            <a:ext cx="8460000" cy="0"/>
          </a:xfrm>
          <a:prstGeom prst="line">
            <a:avLst/>
          </a:prstGeom>
          <a:noFill/>
          <a:ln w="12700">
            <a:solidFill>
              <a:schemeClr val="bg1"/>
            </a:solidFill>
            <a:round/>
            <a:headEnd/>
            <a:tailEnd/>
          </a:ln>
          <a:effectLst/>
        </p:spPr>
        <p:txBody>
          <a:bodyPr wrap="square">
            <a:spAutoFit/>
          </a:bodyPr>
          <a:lstStyle/>
          <a:p>
            <a:endParaRPr lang="de-DE"/>
          </a:p>
        </p:txBody>
      </p:sp>
      <p:pic>
        <p:nvPicPr>
          <p:cNvPr id="6" name="Bild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7533" y="6089975"/>
            <a:ext cx="2283917" cy="301018"/>
          </a:xfrm>
          <a:prstGeom prst="rect">
            <a:avLst/>
          </a:prstGeom>
        </p:spPr>
      </p:pic>
    </p:spTree>
    <p:extLst>
      <p:ext uri="{BB962C8B-B14F-4D97-AF65-F5344CB8AC3E}">
        <p14:creationId xmlns:p14="http://schemas.microsoft.com/office/powerpoint/2010/main" val="2930233412"/>
      </p:ext>
    </p:extLst>
  </p:cSld>
  <p:clrMap bg1="lt1" tx1="dk1" bg2="lt2" tx2="dk2" accent1="accent1" accent2="accent2" accent3="accent3" accent4="accent4" accent5="accent5" accent6="accent6" hlink="hlink" folHlink="folHlink"/>
  <p:sldLayoutIdLst>
    <p:sldLayoutId id="2147483732" r:id="rId1"/>
    <p:sldLayoutId id="2147483733" r:id="rId2"/>
  </p:sldLayoutIdLst>
  <p:timing>
    <p:tnLst>
      <p:par>
        <p:cTn id="1" dur="indefinite" restart="never" nodeType="tmRoot"/>
      </p:par>
    </p:tnLst>
  </p:timing>
  <p:hf sldNum="0" hdr="0" dt="0"/>
  <p:txStyles>
    <p:titleStyle>
      <a:lvl1pPr algn="l" defTabSz="917575" rtl="0" fontAlgn="base">
        <a:lnSpc>
          <a:spcPct val="90000"/>
        </a:lnSpc>
        <a:spcBef>
          <a:spcPct val="0"/>
        </a:spcBef>
        <a:spcAft>
          <a:spcPct val="0"/>
        </a:spcAft>
        <a:defRPr sz="3100" b="1">
          <a:solidFill>
            <a:schemeClr val="tx1"/>
          </a:solidFill>
          <a:latin typeface="+mj-lt"/>
          <a:ea typeface="+mj-ea"/>
          <a:cs typeface="+mj-cs"/>
        </a:defRPr>
      </a:lvl1pPr>
      <a:lvl2pPr algn="l" defTabSz="917575" rtl="0" fontAlgn="base">
        <a:lnSpc>
          <a:spcPct val="90000"/>
        </a:lnSpc>
        <a:spcBef>
          <a:spcPct val="0"/>
        </a:spcBef>
        <a:spcAft>
          <a:spcPct val="0"/>
        </a:spcAft>
        <a:defRPr sz="3100" b="1">
          <a:solidFill>
            <a:schemeClr val="tx1"/>
          </a:solidFill>
          <a:latin typeface="Arial" charset="0"/>
        </a:defRPr>
      </a:lvl2pPr>
      <a:lvl3pPr algn="l" defTabSz="917575" rtl="0" fontAlgn="base">
        <a:lnSpc>
          <a:spcPct val="90000"/>
        </a:lnSpc>
        <a:spcBef>
          <a:spcPct val="0"/>
        </a:spcBef>
        <a:spcAft>
          <a:spcPct val="0"/>
        </a:spcAft>
        <a:defRPr sz="3100" b="1">
          <a:solidFill>
            <a:schemeClr val="tx1"/>
          </a:solidFill>
          <a:latin typeface="Arial" charset="0"/>
        </a:defRPr>
      </a:lvl3pPr>
      <a:lvl4pPr algn="l" defTabSz="917575" rtl="0" fontAlgn="base">
        <a:lnSpc>
          <a:spcPct val="90000"/>
        </a:lnSpc>
        <a:spcBef>
          <a:spcPct val="0"/>
        </a:spcBef>
        <a:spcAft>
          <a:spcPct val="0"/>
        </a:spcAft>
        <a:defRPr sz="3100" b="1">
          <a:solidFill>
            <a:schemeClr val="tx1"/>
          </a:solidFill>
          <a:latin typeface="Arial" charset="0"/>
        </a:defRPr>
      </a:lvl4pPr>
      <a:lvl5pPr algn="l" defTabSz="917575" rtl="0" fontAlgn="base">
        <a:lnSpc>
          <a:spcPct val="90000"/>
        </a:lnSpc>
        <a:spcBef>
          <a:spcPct val="0"/>
        </a:spcBef>
        <a:spcAft>
          <a:spcPct val="0"/>
        </a:spcAft>
        <a:defRPr sz="3100" b="1">
          <a:solidFill>
            <a:schemeClr val="tx1"/>
          </a:solidFill>
          <a:latin typeface="Arial" charset="0"/>
        </a:defRPr>
      </a:lvl5pPr>
      <a:lvl6pPr marL="457200" algn="l" defTabSz="917575" rtl="0" fontAlgn="base">
        <a:lnSpc>
          <a:spcPct val="90000"/>
        </a:lnSpc>
        <a:spcBef>
          <a:spcPct val="0"/>
        </a:spcBef>
        <a:spcAft>
          <a:spcPct val="0"/>
        </a:spcAft>
        <a:defRPr sz="3100" b="1">
          <a:solidFill>
            <a:schemeClr val="tx1"/>
          </a:solidFill>
          <a:latin typeface="Arial" charset="0"/>
        </a:defRPr>
      </a:lvl6pPr>
      <a:lvl7pPr marL="914400" algn="l" defTabSz="917575" rtl="0" fontAlgn="base">
        <a:lnSpc>
          <a:spcPct val="90000"/>
        </a:lnSpc>
        <a:spcBef>
          <a:spcPct val="0"/>
        </a:spcBef>
        <a:spcAft>
          <a:spcPct val="0"/>
        </a:spcAft>
        <a:defRPr sz="3100" b="1">
          <a:solidFill>
            <a:schemeClr val="tx1"/>
          </a:solidFill>
          <a:latin typeface="Arial" charset="0"/>
        </a:defRPr>
      </a:lvl7pPr>
      <a:lvl8pPr marL="1371600" algn="l" defTabSz="917575" rtl="0" fontAlgn="base">
        <a:lnSpc>
          <a:spcPct val="90000"/>
        </a:lnSpc>
        <a:spcBef>
          <a:spcPct val="0"/>
        </a:spcBef>
        <a:spcAft>
          <a:spcPct val="0"/>
        </a:spcAft>
        <a:defRPr sz="3100" b="1">
          <a:solidFill>
            <a:schemeClr val="tx1"/>
          </a:solidFill>
          <a:latin typeface="Arial" charset="0"/>
        </a:defRPr>
      </a:lvl8pPr>
      <a:lvl9pPr marL="1828800" algn="l" defTabSz="917575" rtl="0" fontAlgn="base">
        <a:lnSpc>
          <a:spcPct val="90000"/>
        </a:lnSpc>
        <a:spcBef>
          <a:spcPct val="0"/>
        </a:spcBef>
        <a:spcAft>
          <a:spcPct val="0"/>
        </a:spcAft>
        <a:defRPr sz="3100" b="1">
          <a:solidFill>
            <a:schemeClr val="tx1"/>
          </a:solidFill>
          <a:latin typeface="Arial" charset="0"/>
        </a:defRPr>
      </a:lvl9pPr>
    </p:titleStyle>
    <p:bodyStyle>
      <a:lvl1pPr marL="344488" indent="-344488" algn="l" defTabSz="917575" rtl="0" fontAlgn="base">
        <a:spcBef>
          <a:spcPct val="20000"/>
        </a:spcBef>
        <a:spcAft>
          <a:spcPct val="0"/>
        </a:spcAft>
        <a:buChar char="•"/>
        <a:defRPr sz="3200">
          <a:solidFill>
            <a:schemeClr val="tx1"/>
          </a:solidFill>
          <a:latin typeface="+mn-lt"/>
          <a:ea typeface="+mn-ea"/>
          <a:cs typeface="+mn-cs"/>
        </a:defRPr>
      </a:lvl1pPr>
      <a:lvl2pPr marL="746125" indent="-287338" algn="l" defTabSz="917575" rtl="0" fontAlgn="base">
        <a:spcBef>
          <a:spcPct val="20000"/>
        </a:spcBef>
        <a:spcAft>
          <a:spcPct val="0"/>
        </a:spcAft>
        <a:buChar char="–"/>
        <a:defRPr sz="2800">
          <a:solidFill>
            <a:schemeClr val="tx1"/>
          </a:solidFill>
          <a:latin typeface="+mn-lt"/>
        </a:defRPr>
      </a:lvl2pPr>
      <a:lvl3pPr marL="1147763" indent="-230188" algn="l" defTabSz="917575" rtl="0" fontAlgn="base">
        <a:spcBef>
          <a:spcPct val="20000"/>
        </a:spcBef>
        <a:spcAft>
          <a:spcPct val="0"/>
        </a:spcAft>
        <a:buChar char="•"/>
        <a:defRPr sz="25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Bild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 y="-1"/>
            <a:ext cx="9180149" cy="6888163"/>
          </a:xfrm>
          <a:prstGeom prst="rect">
            <a:avLst/>
          </a:prstGeom>
        </p:spPr>
      </p:pic>
      <p:pic>
        <p:nvPicPr>
          <p:cNvPr id="180266" name="Picture 42"/>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434430" y="6645600"/>
            <a:ext cx="1543050" cy="205740"/>
          </a:xfrm>
          <a:prstGeom prst="rect">
            <a:avLst/>
          </a:prstGeom>
          <a:noFill/>
        </p:spPr>
      </p:pic>
      <p:grpSp>
        <p:nvGrpSpPr>
          <p:cNvPr id="180232" name="McK Slide Elements"/>
          <p:cNvGrpSpPr>
            <a:grpSpLocks/>
          </p:cNvGrpSpPr>
          <p:nvPr userDrawn="1"/>
        </p:nvGrpSpPr>
        <p:grpSpPr bwMode="auto">
          <a:xfrm>
            <a:off x="538165" y="1148557"/>
            <a:ext cx="8478837" cy="5712600"/>
            <a:chOff x="331" y="706"/>
            <a:chExt cx="5213" cy="3511"/>
          </a:xfrm>
        </p:grpSpPr>
        <p:sp>
          <p:nvSpPr>
            <p:cNvPr id="18023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18023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180235" name="McK Legend Boxes" hidden="1"/>
            <p:cNvGrpSpPr>
              <a:grpSpLocks/>
            </p:cNvGrpSpPr>
            <p:nvPr userDrawn="1"/>
          </p:nvGrpSpPr>
          <p:grpSpPr bwMode="auto">
            <a:xfrm>
              <a:off x="4730" y="713"/>
              <a:ext cx="637" cy="665"/>
              <a:chOff x="4902" y="169"/>
              <a:chExt cx="637" cy="666"/>
            </a:xfrm>
          </p:grpSpPr>
          <p:sp>
            <p:nvSpPr>
              <p:cNvPr id="180236" name="Rectangle 12"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180237" name="Rectangle 13"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180238" name="Rectangle 14"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39" name="Rectangle 15"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40" name="Rectangle 16"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41" name="Rectangle 17"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180242" name="Rectangle 18"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43" name="Rectangle 19"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18024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sp>
        <p:nvSpPr>
          <p:cNvPr id="180257" name="Rectangle 33"/>
          <p:cNvSpPr>
            <a:spLocks noChangeArrowheads="1"/>
          </p:cNvSpPr>
          <p:nvPr/>
        </p:nvSpPr>
        <p:spPr bwMode="auto">
          <a:xfrm>
            <a:off x="8204201" y="6615959"/>
            <a:ext cx="919162" cy="235187"/>
          </a:xfrm>
          <a:prstGeom prst="rect">
            <a:avLst/>
          </a:prstGeom>
          <a:noFill/>
          <a:ln w="9525">
            <a:noFill/>
            <a:miter lim="800000"/>
            <a:headEnd/>
            <a:tailEnd/>
          </a:ln>
          <a:effectLst/>
        </p:spPr>
        <p:txBody>
          <a:bodyPr lIns="89581" tIns="44792" rIns="89581" bIns="44792"/>
          <a:lstStyle/>
          <a:p>
            <a:pPr algn="r" defTabSz="895350" eaLnBrk="0" hangingPunct="0">
              <a:lnSpc>
                <a:spcPct val="100000"/>
              </a:lnSpc>
              <a:spcBef>
                <a:spcPct val="0"/>
              </a:spcBef>
              <a:spcAft>
                <a:spcPts val="200"/>
              </a:spcAft>
            </a:pPr>
            <a:r>
              <a:rPr lang="de-DE" sz="1000" dirty="0"/>
              <a:t>Seite </a:t>
            </a:r>
            <a:fld id="{74FECFAA-7E63-4B4B-BCB7-18CE54C41901}" type="slidenum">
              <a:rPr lang="de-DE" sz="1000"/>
              <a:pPr algn="r" defTabSz="895350" eaLnBrk="0" hangingPunct="0">
                <a:lnSpc>
                  <a:spcPct val="100000"/>
                </a:lnSpc>
                <a:spcBef>
                  <a:spcPct val="0"/>
                </a:spcBef>
                <a:spcAft>
                  <a:spcPts val="200"/>
                </a:spcAft>
              </a:pPr>
              <a:t>‹Nr.›</a:t>
            </a:fld>
            <a:endParaRPr lang="de-DE" sz="1000" dirty="0"/>
          </a:p>
        </p:txBody>
      </p:sp>
      <p:sp>
        <p:nvSpPr>
          <p:cNvPr id="180263" name="Line 39"/>
          <p:cNvSpPr>
            <a:spLocks noChangeShapeType="1"/>
          </p:cNvSpPr>
          <p:nvPr userDrawn="1"/>
        </p:nvSpPr>
        <p:spPr bwMode="auto">
          <a:xfrm>
            <a:off x="107951" y="6609246"/>
            <a:ext cx="9072562" cy="0"/>
          </a:xfrm>
          <a:prstGeom prst="line">
            <a:avLst/>
          </a:prstGeom>
          <a:noFill/>
          <a:ln w="6350">
            <a:solidFill>
              <a:srgbClr val="58595B"/>
            </a:solidFill>
            <a:round/>
            <a:headEnd/>
            <a:tailEnd/>
          </a:ln>
          <a:effectLst/>
        </p:spPr>
        <p:txBody>
          <a:bodyPr wrap="square" lIns="0" tIns="0" rIns="0" bIns="0">
            <a:spAutoFit/>
          </a:bodyPr>
          <a:lstStyle/>
          <a:p>
            <a:endParaRPr lang="de-DE"/>
          </a:p>
        </p:txBody>
      </p:sp>
      <p:sp>
        <p:nvSpPr>
          <p:cNvPr id="22" name="Rectangle 3"/>
          <p:cNvSpPr>
            <a:spLocks noGrp="1" noChangeArrowheads="1"/>
          </p:cNvSpPr>
          <p:nvPr>
            <p:ph type="ftr" sz="quarter" idx="3"/>
          </p:nvPr>
        </p:nvSpPr>
        <p:spPr bwMode="auto">
          <a:xfrm>
            <a:off x="2736000" y="6612908"/>
            <a:ext cx="5652000" cy="251884"/>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dirty="0" smtClean="0"/>
              <a:t>Thema, 0. Monat 2014, © Bundesagentur für Arbeit</a:t>
            </a:r>
            <a:endParaRPr lang="de-DE" dirty="0"/>
          </a:p>
        </p:txBody>
      </p:sp>
    </p:spTree>
  </p:cSld>
  <p:clrMap bg1="lt1" tx1="dk1" bg2="lt2" tx2="dk2" accent1="accent1" accent2="accent2" accent3="accent3" accent4="accent4" accent5="accent5" accent6="accent6" hlink="hlink" folHlink="folHlink"/>
  <p:sldLayoutIdLst>
    <p:sldLayoutId id="2147483744" r:id="rId1"/>
    <p:sldLayoutId id="2147483737" r:id="rId2"/>
    <p:sldLayoutId id="2147483738" r:id="rId3"/>
    <p:sldLayoutId id="2147483739" r:id="rId4"/>
    <p:sldLayoutId id="2147483741" r:id="rId5"/>
    <p:sldLayoutId id="2147483740" r:id="rId6"/>
  </p:sldLayoutIdLst>
  <p:timing>
    <p:tnLst>
      <p:par>
        <p:cTn id="1" dur="indefinite" restart="never" nodeType="tmRoot"/>
      </p:par>
    </p:tnLst>
  </p:timing>
  <p:hf sldNum="0" hdr="0" dt="0"/>
  <p:txStyles>
    <p:titleStyle>
      <a:lvl1pPr algn="l" defTabSz="917575" rtl="0" fontAlgn="base">
        <a:lnSpc>
          <a:spcPct val="90000"/>
        </a:lnSpc>
        <a:spcBef>
          <a:spcPct val="0"/>
        </a:spcBef>
        <a:spcAft>
          <a:spcPct val="0"/>
        </a:spcAft>
        <a:defRPr sz="2400" b="1">
          <a:solidFill>
            <a:schemeClr val="tx2"/>
          </a:solidFill>
          <a:latin typeface="+mj-lt"/>
          <a:ea typeface="+mj-ea"/>
          <a:cs typeface="+mj-cs"/>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p:titleStyle>
    <p:bodyStyle>
      <a:lvl1pPr marL="344488" indent="-344488" algn="l" defTabSz="917575" rtl="0" fontAlgn="base">
        <a:lnSpc>
          <a:spcPct val="100000"/>
        </a:lnSpc>
        <a:spcBef>
          <a:spcPts val="0"/>
        </a:spcBef>
        <a:spcAft>
          <a:spcPts val="400"/>
        </a:spcAft>
        <a:buClr>
          <a:srgbClr val="E2001A"/>
        </a:buClr>
        <a:buSzPct val="80000"/>
        <a:buFont typeface="Arial" pitchFamily="34" charset="0"/>
        <a:buChar char="▬"/>
        <a:defRPr sz="2000" b="1">
          <a:solidFill>
            <a:schemeClr val="tx1"/>
          </a:solidFill>
          <a:latin typeface="Arial" pitchFamily="34" charset="0"/>
          <a:ea typeface="+mn-ea"/>
          <a:cs typeface="Arial" pitchFamily="34" charset="0"/>
        </a:defRPr>
      </a:lvl1pPr>
      <a:lvl2pPr marL="676275" indent="-152400" algn="l" defTabSz="917575" rtl="0" fontAlgn="base">
        <a:lnSpc>
          <a:spcPct val="100000"/>
        </a:lnSpc>
        <a:spcBef>
          <a:spcPts val="400"/>
        </a:spcBef>
        <a:spcAft>
          <a:spcPct val="0"/>
        </a:spcAft>
        <a:buClr>
          <a:srgbClr val="58595B"/>
        </a:buClr>
        <a:buFont typeface="Arial" pitchFamily="34" charset="0"/>
        <a:buChar char="•"/>
        <a:defRPr sz="2000">
          <a:solidFill>
            <a:srgbClr val="58595B"/>
          </a:solidFill>
          <a:latin typeface="Arial" pitchFamily="34" charset="0"/>
          <a:cs typeface="Arial" pitchFamily="34" charset="0"/>
        </a:defRPr>
      </a:lvl2pPr>
      <a:lvl3pPr marL="990600" indent="-152400" algn="l" defTabSz="917575" rtl="0" fontAlgn="base">
        <a:lnSpc>
          <a:spcPct val="100000"/>
        </a:lnSpc>
        <a:spcBef>
          <a:spcPts val="350"/>
        </a:spcBef>
        <a:spcAft>
          <a:spcPct val="0"/>
        </a:spcAft>
        <a:buClr>
          <a:srgbClr val="58595B"/>
        </a:buClr>
        <a:buFont typeface="Arial" pitchFamily="34" charset="0"/>
        <a:buChar char="•"/>
        <a:defRPr sz="1400">
          <a:solidFill>
            <a:srgbClr val="58595B"/>
          </a:solidFill>
          <a:latin typeface="+mn-lt"/>
        </a:defRPr>
      </a:lvl3pPr>
      <a:lvl4pPr marL="1606550" indent="-230188" algn="l" defTabSz="917575" rtl="0" fontAlgn="base">
        <a:spcBef>
          <a:spcPct val="20000"/>
        </a:spcBef>
        <a:spcAft>
          <a:spcPct val="0"/>
        </a:spcAft>
        <a:buChar char="–"/>
        <a:defRPr sz="1600">
          <a:solidFill>
            <a:srgbClr val="58595B"/>
          </a:solidFill>
          <a:latin typeface="Arial" pitchFamily="34" charset="0"/>
          <a:cs typeface="Arial" pitchFamily="34" charset="0"/>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rr_picBox"/>
          <p:cNvPicPr>
            <a:picLocks noChangeAspect="1"/>
          </p:cNvPicPr>
          <p:nvPr userDrawn="1"/>
        </p:nvPicPr>
        <p:blipFill rotWithShape="1">
          <a:blip r:embed="rId3">
            <a:extLst>
              <a:ext uri="{28A0092B-C50C-407E-A947-70E740481C1C}">
                <a14:useLocalDpi xmlns:a14="http://schemas.microsoft.com/office/drawing/2010/main" val="0"/>
              </a:ext>
            </a:extLst>
          </a:blip>
          <a:srcRect l="11660" t="1332" r="10435"/>
          <a:stretch/>
        </p:blipFill>
        <p:spPr>
          <a:xfrm>
            <a:off x="89962" y="71117"/>
            <a:ext cx="9090551" cy="5266874"/>
          </a:xfrm>
          <a:prstGeom prst="rect">
            <a:avLst/>
          </a:prstGeom>
        </p:spPr>
      </p:pic>
      <p:pic>
        <p:nvPicPr>
          <p:cNvPr id="21" name="Bild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07" cy="6888433"/>
          </a:xfrm>
          <a:prstGeom prst="rect">
            <a:avLst/>
          </a:prstGeom>
        </p:spPr>
      </p:pic>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spTree>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sldNum="0" hdr="0" dt="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9645" name="Rectangle 29"/>
          <p:cNvSpPr>
            <a:spLocks noChangeArrowheads="1"/>
          </p:cNvSpPr>
          <p:nvPr userDrawn="1"/>
        </p:nvSpPr>
        <p:spPr bwMode="auto">
          <a:xfrm>
            <a:off x="0" y="5161066"/>
            <a:ext cx="9180513" cy="276999"/>
          </a:xfrm>
          <a:prstGeom prst="rect">
            <a:avLst/>
          </a:prstGeom>
          <a:solidFill>
            <a:schemeClr val="bg1"/>
          </a:solidFill>
          <a:ln w="9525" algn="ctr">
            <a:noFill/>
            <a:miter lim="800000"/>
            <a:headEnd/>
            <a:tailEnd/>
          </a:ln>
          <a:effectLst/>
        </p:spPr>
        <p:txBody>
          <a:bodyPr lIns="0" tIns="0" rIns="0" bIns="0" anchor="ctr">
            <a:spAutoFit/>
          </a:bodyPr>
          <a:lstStyle/>
          <a:p>
            <a:endParaRPr lang="de-DE"/>
          </a:p>
        </p:txBody>
      </p:sp>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pic>
        <p:nvPicPr>
          <p:cNvPr id="17" name="Bild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80509" cy="6888433"/>
          </a:xfrm>
          <a:prstGeom prst="rect">
            <a:avLst/>
          </a:prstGeom>
        </p:spPr>
      </p:pic>
    </p:spTree>
    <p:extLst>
      <p:ext uri="{BB962C8B-B14F-4D97-AF65-F5344CB8AC3E}">
        <p14:creationId xmlns:p14="http://schemas.microsoft.com/office/powerpoint/2010/main" val="121714278"/>
      </p:ext>
    </p:extLst>
  </p:cSld>
  <p:clrMap bg1="lt1" tx1="dk1" bg2="lt2" tx2="dk2" accent1="accent1" accent2="accent2" accent3="accent3" accent4="accent4" accent5="accent5" accent6="accent6" hlink="hlink" folHlink="folHlink"/>
  <p:sldLayoutIdLst>
    <p:sldLayoutId id="2147483736" r:id="rId1"/>
  </p:sldLayoutIdLst>
  <p:hf sldNum="0" hdr="0" dt="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9645" name="Rectangle 29"/>
          <p:cNvSpPr>
            <a:spLocks noChangeArrowheads="1"/>
          </p:cNvSpPr>
          <p:nvPr userDrawn="1"/>
        </p:nvSpPr>
        <p:spPr bwMode="auto">
          <a:xfrm>
            <a:off x="0" y="5161066"/>
            <a:ext cx="9180513" cy="276999"/>
          </a:xfrm>
          <a:prstGeom prst="rect">
            <a:avLst/>
          </a:prstGeom>
          <a:solidFill>
            <a:schemeClr val="bg1"/>
          </a:solidFill>
          <a:ln w="9525" algn="ctr">
            <a:noFill/>
            <a:miter lim="800000"/>
            <a:headEnd/>
            <a:tailEnd/>
          </a:ln>
          <a:effectLst/>
        </p:spPr>
        <p:txBody>
          <a:bodyPr lIns="0" tIns="0" rIns="0" bIns="0" anchor="ctr">
            <a:spAutoFit/>
          </a:bodyPr>
          <a:lstStyle/>
          <a:p>
            <a:endParaRPr lang="de-DE"/>
          </a:p>
        </p:txBody>
      </p:sp>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spTree>
    <p:extLst>
      <p:ext uri="{BB962C8B-B14F-4D97-AF65-F5344CB8AC3E}">
        <p14:creationId xmlns:p14="http://schemas.microsoft.com/office/powerpoint/2010/main" val="3927865492"/>
      </p:ext>
    </p:extLst>
  </p:cSld>
  <p:clrMap bg1="lt1" tx1="dk1" bg2="lt2" tx2="dk2" accent1="accent1" accent2="accent2" accent3="accent3" accent4="accent4" accent5="accent5" accent6="accent6" hlink="hlink" folHlink="folHlink"/>
  <p:sldLayoutIdLst>
    <p:sldLayoutId id="2147483743" r:id="rId1"/>
  </p:sldLayoutIdLst>
  <p:hf sldNum="0" hdr="0" dt="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tms-info.org/" TargetMode="External"/><Relationship Id="rId3" Type="http://schemas.openxmlformats.org/officeDocument/2006/relationships/hyperlink" Target="http://www.geva-institut.de/" TargetMode="External"/><Relationship Id="rId7" Type="http://schemas.openxmlformats.org/officeDocument/2006/relationships/hyperlink" Target="https://www.arbeitsagentur.de/bildung/studium/welches-studium-passt" TargetMode="External"/><Relationship Id="rId2" Type="http://schemas.openxmlformats.org/officeDocument/2006/relationships/hyperlink" Target="http://www.explorix.de/" TargetMode="External"/><Relationship Id="rId1" Type="http://schemas.openxmlformats.org/officeDocument/2006/relationships/slideLayout" Target="../slideLayouts/slideLayout8.xml"/><Relationship Id="rId6" Type="http://schemas.openxmlformats.org/officeDocument/2006/relationships/hyperlink" Target="http://www.hochschulkompass.de/studium-interessentest.html" TargetMode="External"/><Relationship Id="rId5" Type="http://schemas.openxmlformats.org/officeDocument/2006/relationships/hyperlink" Target="http://www.ruhr-uni-bochum.de/borakel" TargetMode="External"/><Relationship Id="rId4" Type="http://schemas.openxmlformats.org/officeDocument/2006/relationships/hyperlink" Target="http://www.was-studiere-ich.de/" TargetMode="External"/><Relationship Id="rId9" Type="http://schemas.openxmlformats.org/officeDocument/2006/relationships/hyperlink" Target="http://www.ets.org/toefl/ibt/abou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jobb&#246;rse.arbeitsagentur.de/" TargetMode="External"/><Relationship Id="rId3" Type="http://schemas.openxmlformats.org/officeDocument/2006/relationships/hyperlink" Target="http://www.studienwahl.de/" TargetMode="External"/><Relationship Id="rId7" Type="http://schemas.openxmlformats.org/officeDocument/2006/relationships/hyperlink" Target="http://www.abi.de/" TargetMode="External"/><Relationship Id="rId2" Type="http://schemas.openxmlformats.org/officeDocument/2006/relationships/hyperlink" Target="http://www.berufenet.arbeitsagentur.de/" TargetMode="External"/><Relationship Id="rId1" Type="http://schemas.openxmlformats.org/officeDocument/2006/relationships/slideLayout" Target="../slideLayouts/slideLayout8.xml"/><Relationship Id="rId6" Type="http://schemas.openxmlformats.org/officeDocument/2006/relationships/hyperlink" Target="http://www.planet-beruf.de/" TargetMode="External"/><Relationship Id="rId5" Type="http://schemas.openxmlformats.org/officeDocument/2006/relationships/hyperlink" Target="http://www.kursnet.arbeitsagentur.de/" TargetMode="External"/><Relationship Id="rId4" Type="http://schemas.openxmlformats.org/officeDocument/2006/relationships/hyperlink" Target="http://www.hochschulkompass.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www.evstudienwerk.de/" TargetMode="External"/><Relationship Id="rId3" Type="http://schemas.openxmlformats.org/officeDocument/2006/relationships/hyperlink" Target="http://www.stipendiumplus.de/" TargetMode="External"/><Relationship Id="rId7" Type="http://schemas.openxmlformats.org/officeDocument/2006/relationships/hyperlink" Target="http://www.kas.de/" TargetMode="External"/><Relationship Id="rId2" Type="http://schemas.openxmlformats.org/officeDocument/2006/relationships/hyperlink" Target="http://www.stipendienlotse.de/" TargetMode="External"/><Relationship Id="rId1" Type="http://schemas.openxmlformats.org/officeDocument/2006/relationships/slideLayout" Target="../slideLayouts/slideLayout7.xml"/><Relationship Id="rId6" Type="http://schemas.openxmlformats.org/officeDocument/2006/relationships/hyperlink" Target="http://www.fes.de/" TargetMode="External"/><Relationship Id="rId5" Type="http://schemas.openxmlformats.org/officeDocument/2006/relationships/hyperlink" Target="http://www.deutschland-stipendium.de/" TargetMode="External"/><Relationship Id="rId4" Type="http://schemas.openxmlformats.org/officeDocument/2006/relationships/hyperlink" Target="http://www.studienstiftung.de/" TargetMode="External"/><Relationship Id="rId9" Type="http://schemas.openxmlformats.org/officeDocument/2006/relationships/hyperlink" Target="http://www.arbeiterkind.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hyperlink" Target="http://www.jobb&#246;rse.arbeitsagentur.de/" TargetMode="External"/><Relationship Id="rId3" Type="http://schemas.openxmlformats.org/officeDocument/2006/relationships/hyperlink" Target="http://www.studienwahl.de/" TargetMode="External"/><Relationship Id="rId7" Type="http://schemas.openxmlformats.org/officeDocument/2006/relationships/hyperlink" Target="http://www.abi.de/" TargetMode="External"/><Relationship Id="rId2" Type="http://schemas.openxmlformats.org/officeDocument/2006/relationships/hyperlink" Target="http://www.berufenet.arbeitsagentur.de/" TargetMode="External"/><Relationship Id="rId1" Type="http://schemas.openxmlformats.org/officeDocument/2006/relationships/slideLayout" Target="../slideLayouts/slideLayout8.xml"/><Relationship Id="rId6" Type="http://schemas.openxmlformats.org/officeDocument/2006/relationships/hyperlink" Target="http://www.planet-beruf.de/" TargetMode="External"/><Relationship Id="rId5" Type="http://schemas.openxmlformats.org/officeDocument/2006/relationships/hyperlink" Target="http://www.kursnet.arbeitsagentur.de/" TargetMode="External"/><Relationship Id="rId4" Type="http://schemas.openxmlformats.org/officeDocument/2006/relationships/hyperlink" Target="http://www.hochschulkompass.d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usbildungsmesse-landau.de/" TargetMode="External"/><Relationship Id="rId2" Type="http://schemas.openxmlformats.org/officeDocument/2006/relationships/image" Target="../media/image1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7388" y="924015"/>
            <a:ext cx="8164004" cy="1477328"/>
          </a:xfrm>
        </p:spPr>
        <p:txBody>
          <a:bodyPr/>
          <a:lstStyle/>
          <a:p>
            <a:r>
              <a:rPr lang="de-DE" sz="2800" dirty="0" smtClean="0"/>
              <a:t>Nach der Schule…</a:t>
            </a:r>
            <a:br>
              <a:rPr lang="de-DE" sz="2800" dirty="0" smtClean="0"/>
            </a:br>
            <a:r>
              <a:rPr lang="de-DE" sz="2000" dirty="0"/>
              <a:t>Bachelor, Master, FH, UNI, Duale </a:t>
            </a:r>
            <a:r>
              <a:rPr lang="de-DE" sz="2000" dirty="0" smtClean="0"/>
              <a:t>Hochschule, Ausbildung? </a:t>
            </a:r>
            <a:r>
              <a:rPr lang="de-DE" sz="2000" dirty="0"/>
              <a:t/>
            </a:r>
            <a:br>
              <a:rPr lang="de-DE" sz="2000" dirty="0"/>
            </a:br>
            <a:r>
              <a:rPr lang="de-DE" sz="2000" dirty="0"/>
              <a:t>Welcher Weg ist der richtige für </a:t>
            </a:r>
            <a:r>
              <a:rPr lang="de-DE" sz="2000" dirty="0" smtClean="0"/>
              <a:t>mich?</a:t>
            </a:r>
            <a:r>
              <a:rPr lang="de-DE" sz="2800" dirty="0"/>
              <a:t/>
            </a:r>
            <a:br>
              <a:rPr lang="de-DE" sz="2800" dirty="0"/>
            </a:br>
            <a:endParaRPr lang="de-DE" sz="2800" dirty="0"/>
          </a:p>
        </p:txBody>
      </p:sp>
      <p:sp>
        <p:nvSpPr>
          <p:cNvPr id="6" name="Textplatzhalter 5"/>
          <p:cNvSpPr>
            <a:spLocks noGrp="1"/>
          </p:cNvSpPr>
          <p:nvPr>
            <p:ph type="body" sz="quarter" idx="12"/>
          </p:nvPr>
        </p:nvSpPr>
        <p:spPr/>
        <p:txBody>
          <a:bodyPr/>
          <a:lstStyle/>
          <a:p>
            <a:r>
              <a:rPr lang="de-DE" dirty="0" smtClean="0"/>
              <a:t>Reiner Spittka, M.A.</a:t>
            </a:r>
            <a:endParaRPr lang="de-DE"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2204356"/>
            <a:ext cx="7788729" cy="370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09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Tests</a:t>
            </a:r>
            <a:endParaRPr lang="de-DE" dirty="0"/>
          </a:p>
        </p:txBody>
      </p:sp>
      <p:sp>
        <p:nvSpPr>
          <p:cNvPr id="3" name="Textplatzhalter 2"/>
          <p:cNvSpPr>
            <a:spLocks noGrp="1"/>
          </p:cNvSpPr>
          <p:nvPr>
            <p:ph type="body" sz="quarter" idx="16"/>
          </p:nvPr>
        </p:nvSpPr>
        <p:spPr>
          <a:xfrm>
            <a:off x="330507" y="1164771"/>
            <a:ext cx="8681292" cy="5688737"/>
          </a:xfrm>
        </p:spPr>
        <p:txBody>
          <a:bodyPr/>
          <a:lstStyle/>
          <a:p>
            <a:r>
              <a:rPr lang="de-DE" dirty="0"/>
              <a:t>allgemeine Orientierungstests:</a:t>
            </a:r>
          </a:p>
          <a:p>
            <a:r>
              <a:rPr lang="de-DE" sz="1800" dirty="0"/>
              <a:t>-- </a:t>
            </a:r>
            <a:r>
              <a:rPr lang="de-DE" sz="1800" dirty="0">
                <a:hlinkClick r:id="rId2"/>
              </a:rPr>
              <a:t>www.explorix.de</a:t>
            </a:r>
            <a:r>
              <a:rPr lang="de-DE" sz="1800" dirty="0"/>
              <a:t>  (Kosten </a:t>
            </a:r>
            <a:r>
              <a:rPr lang="de-DE" sz="1800" dirty="0" err="1"/>
              <a:t>ca</a:t>
            </a:r>
            <a:r>
              <a:rPr lang="de-DE" sz="1800" dirty="0"/>
              <a:t> 13,- Euro)</a:t>
            </a:r>
          </a:p>
          <a:p>
            <a:r>
              <a:rPr lang="de-DE" sz="1800" dirty="0"/>
              <a:t>-- </a:t>
            </a:r>
            <a:r>
              <a:rPr lang="de-DE" sz="1800" dirty="0">
                <a:hlinkClick r:id="rId3"/>
              </a:rPr>
              <a:t>www.geva-institut.de</a:t>
            </a:r>
            <a:r>
              <a:rPr lang="de-DE" sz="1800" dirty="0"/>
              <a:t> (Kosten </a:t>
            </a:r>
            <a:r>
              <a:rPr lang="de-DE" sz="1800" dirty="0" err="1"/>
              <a:t>ca</a:t>
            </a:r>
            <a:r>
              <a:rPr lang="de-DE" sz="1800" dirty="0"/>
              <a:t> 22,- Euro)</a:t>
            </a:r>
          </a:p>
          <a:p>
            <a:endParaRPr lang="de-DE" dirty="0"/>
          </a:p>
          <a:p>
            <a:r>
              <a:rPr lang="de-DE" dirty="0"/>
              <a:t>allgemeine Studientests:</a:t>
            </a:r>
          </a:p>
          <a:p>
            <a:r>
              <a:rPr lang="de-DE" sz="1800" dirty="0"/>
              <a:t>-- </a:t>
            </a:r>
            <a:r>
              <a:rPr lang="de-DE" sz="1800" dirty="0">
                <a:hlinkClick r:id="rId4"/>
              </a:rPr>
              <a:t>www.was-studiere-ich.de</a:t>
            </a:r>
            <a:endParaRPr lang="de-DE" sz="1800" dirty="0"/>
          </a:p>
          <a:p>
            <a:r>
              <a:rPr lang="de-DE" sz="1800" dirty="0"/>
              <a:t>-- </a:t>
            </a:r>
            <a:r>
              <a:rPr lang="de-DE" sz="1800" dirty="0">
                <a:hlinkClick r:id="rId5"/>
              </a:rPr>
              <a:t>www.ruhr-uni-bochum.de/borakel</a:t>
            </a:r>
            <a:endParaRPr lang="de-DE" sz="1800" dirty="0"/>
          </a:p>
          <a:p>
            <a:r>
              <a:rPr lang="de-DE" sz="1800" dirty="0"/>
              <a:t>-- </a:t>
            </a:r>
            <a:r>
              <a:rPr lang="de-DE" sz="1800" dirty="0">
                <a:hlinkClick r:id="rId6"/>
              </a:rPr>
              <a:t>http://www.hochschulkompass.de/studium-interessentest.html</a:t>
            </a:r>
            <a:r>
              <a:rPr lang="de-DE" sz="1800" dirty="0"/>
              <a:t> </a:t>
            </a:r>
          </a:p>
          <a:p>
            <a:r>
              <a:rPr lang="de-DE" sz="1800" dirty="0">
                <a:hlinkClick r:id="rId7"/>
              </a:rPr>
              <a:t>https://</a:t>
            </a:r>
            <a:r>
              <a:rPr lang="de-DE" sz="1800" dirty="0" smtClean="0">
                <a:hlinkClick r:id="rId7"/>
              </a:rPr>
              <a:t>www.arbeitsagentur.de/bildung/studium/welches-studium-passt</a:t>
            </a:r>
            <a:r>
              <a:rPr lang="de-DE" sz="1800" dirty="0" smtClean="0"/>
              <a:t>   SET</a:t>
            </a:r>
          </a:p>
          <a:p>
            <a:pPr marL="0" indent="0">
              <a:buNone/>
            </a:pPr>
            <a:endParaRPr lang="de-DE" sz="1800" dirty="0"/>
          </a:p>
          <a:p>
            <a:r>
              <a:rPr lang="de-DE" dirty="0"/>
              <a:t>freiwillige Tests zur Notenverbesserung:</a:t>
            </a:r>
          </a:p>
          <a:p>
            <a:r>
              <a:rPr lang="de-DE" sz="1800" dirty="0"/>
              <a:t>-- </a:t>
            </a:r>
            <a:r>
              <a:rPr lang="de-DE" sz="1800" dirty="0">
                <a:hlinkClick r:id="rId8"/>
              </a:rPr>
              <a:t>www.tms-info.org</a:t>
            </a:r>
            <a:r>
              <a:rPr lang="de-DE" sz="1800" dirty="0"/>
              <a:t> (Medizin / </a:t>
            </a:r>
            <a:r>
              <a:rPr lang="de-DE" sz="1800"/>
              <a:t>Zahnmedizin</a:t>
            </a:r>
            <a:r>
              <a:rPr lang="de-DE" sz="1800" smtClean="0"/>
              <a:t>)</a:t>
            </a:r>
            <a:endParaRPr lang="de-DE" dirty="0"/>
          </a:p>
          <a:p>
            <a:r>
              <a:rPr lang="de-DE" dirty="0"/>
              <a:t>notwendige Sprachtests: </a:t>
            </a:r>
          </a:p>
          <a:p>
            <a:r>
              <a:rPr lang="de-DE" sz="1800" dirty="0"/>
              <a:t>-- </a:t>
            </a:r>
            <a:r>
              <a:rPr lang="de-DE" sz="1800" dirty="0">
                <a:hlinkClick r:id="rId9"/>
              </a:rPr>
              <a:t>http://www.ets.org/toefl/ibt/about</a:t>
            </a:r>
            <a:endParaRPr lang="de-DE" sz="1800" dirty="0"/>
          </a:p>
          <a:p>
            <a:endParaRPr lang="de-DE" dirty="0"/>
          </a:p>
        </p:txBody>
      </p:sp>
      <p:sp>
        <p:nvSpPr>
          <p:cNvPr id="4" name="Textplatzhalter 3"/>
          <p:cNvSpPr>
            <a:spLocks noGrp="1"/>
          </p:cNvSpPr>
          <p:nvPr>
            <p:ph type="body" sz="quarter" idx="17"/>
          </p:nvPr>
        </p:nvSpPr>
        <p:spPr>
          <a:xfrm>
            <a:off x="10785208" y="1586139"/>
            <a:ext cx="297762" cy="2098010"/>
          </a:xfrm>
        </p:spPr>
        <p:txBody>
          <a:bodyPr/>
          <a:lstStyle/>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3033637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Ausbildung oder Studium, pro und contra…</a:t>
            </a:r>
            <a:endParaRPr lang="de-DE" dirty="0"/>
          </a:p>
        </p:txBody>
      </p:sp>
      <p:sp>
        <p:nvSpPr>
          <p:cNvPr id="3" name="Textplatzhalter 2"/>
          <p:cNvSpPr>
            <a:spLocks noGrp="1"/>
          </p:cNvSpPr>
          <p:nvPr>
            <p:ph type="body" sz="quarter" idx="16"/>
          </p:nvPr>
        </p:nvSpPr>
        <p:spPr>
          <a:xfrm>
            <a:off x="712788" y="1597025"/>
            <a:ext cx="3789177" cy="4773102"/>
          </a:xfrm>
        </p:spPr>
        <p:txBody>
          <a:bodyPr/>
          <a:lstStyle/>
          <a:p>
            <a:pPr marL="0" indent="0">
              <a:buNone/>
            </a:pPr>
            <a:r>
              <a:rPr lang="de-DE" dirty="0" smtClean="0"/>
              <a:t>Studium</a:t>
            </a:r>
            <a:r>
              <a:rPr lang="de-DE" dirty="0"/>
              <a:t>			 </a:t>
            </a:r>
            <a:r>
              <a:rPr lang="de-DE" sz="1600" dirty="0"/>
              <a:t>-    schnellerer beruflicher Aufstieg</a:t>
            </a:r>
          </a:p>
          <a:p>
            <a:pPr marL="0" indent="0">
              <a:buNone/>
            </a:pPr>
            <a:r>
              <a:rPr lang="de-DE" sz="1600" b="1" dirty="0"/>
              <a:t>- </a:t>
            </a:r>
            <a:r>
              <a:rPr lang="de-DE" sz="1600" dirty="0"/>
              <a:t>     höheres Einkommen erreichbar</a:t>
            </a:r>
          </a:p>
          <a:p>
            <a:pPr>
              <a:buFontTx/>
              <a:buChar char="-"/>
            </a:pPr>
            <a:r>
              <a:rPr lang="de-DE" sz="1600" dirty="0"/>
              <a:t>höherer Bildungsabschluss</a:t>
            </a:r>
          </a:p>
          <a:p>
            <a:pPr>
              <a:buFontTx/>
              <a:buChar char="-"/>
            </a:pPr>
            <a:r>
              <a:rPr lang="de-DE" sz="1600" dirty="0"/>
              <a:t>viel theoretisches Lernen</a:t>
            </a:r>
          </a:p>
          <a:p>
            <a:pPr>
              <a:buFontTx/>
              <a:buChar char="-"/>
            </a:pPr>
            <a:r>
              <a:rPr lang="de-DE" sz="1600" dirty="0"/>
              <a:t>muss finanziert werden</a:t>
            </a:r>
          </a:p>
          <a:p>
            <a:pPr>
              <a:buFontTx/>
              <a:buChar char="-"/>
            </a:pPr>
            <a:r>
              <a:rPr lang="de-DE" sz="1600" dirty="0"/>
              <a:t>oft breitere berufliche Einsatzmöglichkeiten</a:t>
            </a:r>
          </a:p>
          <a:p>
            <a:pPr>
              <a:buFontTx/>
              <a:buChar char="-"/>
            </a:pPr>
            <a:r>
              <a:rPr lang="de-DE" sz="1600" dirty="0"/>
              <a:t>manchmal schwieriger Berufseinstieg</a:t>
            </a:r>
          </a:p>
          <a:p>
            <a:pPr>
              <a:buFontTx/>
              <a:buChar char="-"/>
            </a:pPr>
            <a:r>
              <a:rPr lang="de-DE" sz="1600" dirty="0"/>
              <a:t>höheres berufliches Ansehen !?</a:t>
            </a:r>
          </a:p>
          <a:p>
            <a:pPr>
              <a:buFontTx/>
              <a:buChar char="-"/>
            </a:pPr>
            <a:r>
              <a:rPr lang="de-DE" sz="1600" dirty="0"/>
              <a:t>mehr Eigenverantwortung</a:t>
            </a:r>
          </a:p>
          <a:p>
            <a:pPr>
              <a:buFontTx/>
              <a:buChar char="-"/>
            </a:pPr>
            <a:endParaRPr lang="de-DE" dirty="0"/>
          </a:p>
          <a:p>
            <a:pPr marL="0" indent="0">
              <a:buNone/>
            </a:pPr>
            <a:r>
              <a:rPr lang="de-DE" dirty="0"/>
              <a:t>				</a:t>
            </a:r>
          </a:p>
          <a:p>
            <a:endParaRPr lang="de-DE" dirty="0"/>
          </a:p>
        </p:txBody>
      </p:sp>
      <p:sp>
        <p:nvSpPr>
          <p:cNvPr id="4" name="Textplatzhalter 3"/>
          <p:cNvSpPr>
            <a:spLocks noGrp="1"/>
          </p:cNvSpPr>
          <p:nvPr>
            <p:ph type="body" sz="quarter" idx="17"/>
          </p:nvPr>
        </p:nvSpPr>
        <p:spPr>
          <a:xfrm>
            <a:off x="4667436" y="1597025"/>
            <a:ext cx="3789177" cy="4224233"/>
          </a:xfrm>
        </p:spPr>
        <p:txBody>
          <a:bodyPr/>
          <a:lstStyle/>
          <a:p>
            <a:pPr marL="0" indent="0">
              <a:buNone/>
            </a:pPr>
            <a:r>
              <a:rPr lang="de-DE" dirty="0"/>
              <a:t>Ausbildung</a:t>
            </a:r>
          </a:p>
          <a:p>
            <a:r>
              <a:rPr lang="de-DE" sz="1600" dirty="0"/>
              <a:t>- Aufstieg dauert länger</a:t>
            </a:r>
          </a:p>
          <a:p>
            <a:r>
              <a:rPr lang="de-DE" sz="1600" dirty="0"/>
              <a:t>- früher oder sofort Einkommen</a:t>
            </a:r>
          </a:p>
          <a:p>
            <a:r>
              <a:rPr lang="de-DE" sz="1600" dirty="0"/>
              <a:t>- später gute Weiterbildungsmöglichkeiten</a:t>
            </a:r>
          </a:p>
          <a:p>
            <a:r>
              <a:rPr lang="de-DE" sz="1600" dirty="0"/>
              <a:t>- praktisches Lernen</a:t>
            </a:r>
          </a:p>
          <a:p>
            <a:r>
              <a:rPr lang="de-DE" sz="1600" dirty="0"/>
              <a:t>- früher unabhängig von Eltern</a:t>
            </a:r>
          </a:p>
          <a:p>
            <a:r>
              <a:rPr lang="de-DE" sz="1600" dirty="0"/>
              <a:t>- oft Übernahme in ein Arbeitsverhältnis</a:t>
            </a:r>
          </a:p>
          <a:p>
            <a:r>
              <a:rPr lang="de-DE" sz="1600" dirty="0"/>
              <a:t>- Sicherheit durch feste Strukturen</a:t>
            </a:r>
          </a:p>
          <a:p>
            <a:r>
              <a:rPr lang="de-DE" sz="1600" dirty="0"/>
              <a:t>- auch nach der Ausbildung noch ein  Studium möglich</a:t>
            </a:r>
          </a:p>
          <a:p>
            <a:endParaRPr lang="de-DE" dirty="0"/>
          </a:p>
        </p:txBody>
      </p:sp>
      <p:sp>
        <p:nvSpPr>
          <p:cNvPr id="5" name="Fußzeilenplatzhalter 4"/>
          <p:cNvSpPr>
            <a:spLocks noGrp="1"/>
          </p:cNvSpPr>
          <p:nvPr>
            <p:ph type="ftr" sz="quarter" idx="3"/>
          </p:nvPr>
        </p:nvSpPr>
        <p:spPr/>
        <p:txBody>
          <a:bodyPr/>
          <a:lstStyle/>
          <a:p>
            <a:r>
              <a:rPr lang="de-DE" dirty="0" smtClean="0"/>
              <a:t>Thema, 0. Monat 2014, © Bundesagentur für Arbeit</a:t>
            </a:r>
            <a:endParaRPr lang="de-DE" dirty="0"/>
          </a:p>
        </p:txBody>
      </p:sp>
    </p:spTree>
    <p:extLst>
      <p:ext uri="{BB962C8B-B14F-4D97-AF65-F5344CB8AC3E}">
        <p14:creationId xmlns:p14="http://schemas.microsoft.com/office/powerpoint/2010/main" val="3136308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Berufsausbildung</a:t>
            </a:r>
            <a:endParaRPr lang="de-DE" dirty="0"/>
          </a:p>
        </p:txBody>
      </p:sp>
      <p:sp>
        <p:nvSpPr>
          <p:cNvPr id="10" name="Textplatzhalter 9"/>
          <p:cNvSpPr>
            <a:spLocks noGrp="1"/>
          </p:cNvSpPr>
          <p:nvPr>
            <p:ph type="body" sz="quarter" idx="12"/>
          </p:nvPr>
        </p:nvSpPr>
        <p:spPr>
          <a:xfrm>
            <a:off x="719999" y="1597025"/>
            <a:ext cx="7736613" cy="400110"/>
          </a:xfrm>
        </p:spPr>
        <p:txBody>
          <a:bodyPr/>
          <a:lstStyle/>
          <a:p>
            <a:pPr marL="0" indent="0">
              <a:buNone/>
            </a:pP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46210515"/>
              </p:ext>
            </p:extLst>
          </p:nvPr>
        </p:nvGraphicFramePr>
        <p:xfrm>
          <a:off x="548640" y="1483360"/>
          <a:ext cx="8229601" cy="4754878"/>
        </p:xfrm>
        <a:graphic>
          <a:graphicData uri="http://schemas.openxmlformats.org/drawingml/2006/table">
            <a:tbl>
              <a:tblPr>
                <a:tableStyleId>{5C22544A-7EE6-4342-B048-85BDC9FD1C3A}</a:tableStyleId>
              </a:tblPr>
              <a:tblGrid>
                <a:gridCol w="1615440">
                  <a:extLst>
                    <a:ext uri="{9D8B030D-6E8A-4147-A177-3AD203B41FA5}">
                      <a16:colId xmlns:a16="http://schemas.microsoft.com/office/drawing/2014/main" val="20000"/>
                    </a:ext>
                  </a:extLst>
                </a:gridCol>
                <a:gridCol w="3667760">
                  <a:extLst>
                    <a:ext uri="{9D8B030D-6E8A-4147-A177-3AD203B41FA5}">
                      <a16:colId xmlns:a16="http://schemas.microsoft.com/office/drawing/2014/main" val="20001"/>
                    </a:ext>
                  </a:extLst>
                </a:gridCol>
                <a:gridCol w="2946401">
                  <a:extLst>
                    <a:ext uri="{9D8B030D-6E8A-4147-A177-3AD203B41FA5}">
                      <a16:colId xmlns:a16="http://schemas.microsoft.com/office/drawing/2014/main" val="20002"/>
                    </a:ext>
                  </a:extLst>
                </a:gridCol>
              </a:tblGrid>
              <a:tr h="587682">
                <a:tc>
                  <a:txBody>
                    <a:bodyPr/>
                    <a:lstStyle/>
                    <a:p>
                      <a:pPr>
                        <a:spcAft>
                          <a:spcPts val="0"/>
                        </a:spcAft>
                      </a:pPr>
                      <a:r>
                        <a:rPr lang="de-DE" sz="1200" dirty="0">
                          <a:effectLst/>
                        </a:rPr>
                        <a:t> </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600" dirty="0">
                          <a:effectLst/>
                        </a:rPr>
                        <a:t>Betriebliche Ausbildungen</a:t>
                      </a:r>
                      <a:endParaRPr lang="de-DE" sz="1600" dirty="0">
                        <a:effectLst/>
                        <a:latin typeface="MetaNormal-Roman"/>
                        <a:ea typeface="Times New Roman"/>
                        <a:cs typeface="Times New Roman"/>
                      </a:endParaRPr>
                    </a:p>
                  </a:txBody>
                  <a:tcPr marL="48714" marR="48714" marT="0" marB="0"/>
                </a:tc>
                <a:tc>
                  <a:txBody>
                    <a:bodyPr/>
                    <a:lstStyle/>
                    <a:p>
                      <a:pPr>
                        <a:spcAft>
                          <a:spcPts val="0"/>
                        </a:spcAft>
                      </a:pPr>
                      <a:r>
                        <a:rPr lang="de-DE" sz="1600" dirty="0">
                          <a:effectLst/>
                        </a:rPr>
                        <a:t>Schulische Berufsausbildungen</a:t>
                      </a:r>
                      <a:endParaRPr lang="de-DE" sz="1600" dirty="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0"/>
                  </a:ext>
                </a:extLst>
              </a:tr>
              <a:tr h="546467">
                <a:tc>
                  <a:txBody>
                    <a:bodyPr/>
                    <a:lstStyle/>
                    <a:p>
                      <a:pPr>
                        <a:spcAft>
                          <a:spcPts val="0"/>
                        </a:spcAft>
                      </a:pPr>
                      <a:r>
                        <a:rPr lang="de-DE" sz="1200" dirty="0" err="1">
                          <a:effectLst/>
                        </a:rPr>
                        <a:t>Ausbildungsbe­reiche</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a:effectLst/>
                        </a:rPr>
                        <a:t>Industrie, Handel, Banken, Dienstleistungen, Handwerk, Medien usw.</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a:effectLst/>
                        </a:rPr>
                        <a:t>Soziales, Naturwissenschaften, Medizin, Gestaltung, Fremdsprachen</a:t>
                      </a:r>
                      <a:endParaRPr lang="de-DE" sz="120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1"/>
                  </a:ext>
                </a:extLst>
              </a:tr>
              <a:tr h="725062">
                <a:tc>
                  <a:txBody>
                    <a:bodyPr/>
                    <a:lstStyle/>
                    <a:p>
                      <a:pPr>
                        <a:spcAft>
                          <a:spcPts val="0"/>
                        </a:spcAft>
                      </a:pPr>
                      <a:r>
                        <a:rPr lang="de-DE" sz="1200" dirty="0">
                          <a:effectLst/>
                        </a:rPr>
                        <a:t>Beispiele</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Kaufmännische Berufe, </a:t>
                      </a:r>
                    </a:p>
                    <a:p>
                      <a:pPr>
                        <a:spcAft>
                          <a:spcPts val="0"/>
                        </a:spcAft>
                      </a:pPr>
                      <a:r>
                        <a:rPr lang="de-DE" sz="1200" dirty="0">
                          <a:effectLst/>
                        </a:rPr>
                        <a:t>Mediengestalter, Handelsassistent, Fachinformatiker, und 400 weitere</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Erzieher, Logopäde,</a:t>
                      </a:r>
                    </a:p>
                    <a:p>
                      <a:pPr>
                        <a:spcAft>
                          <a:spcPts val="0"/>
                        </a:spcAft>
                      </a:pPr>
                      <a:r>
                        <a:rPr lang="de-DE" sz="1200" dirty="0">
                          <a:effectLst/>
                        </a:rPr>
                        <a:t>BTA und 150 weitere</a:t>
                      </a:r>
                      <a:endParaRPr lang="de-DE" sz="1200" dirty="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2"/>
                  </a:ext>
                </a:extLst>
              </a:tr>
              <a:tr h="384664">
                <a:tc>
                  <a:txBody>
                    <a:bodyPr/>
                    <a:lstStyle/>
                    <a:p>
                      <a:pPr>
                        <a:spcAft>
                          <a:spcPts val="0"/>
                        </a:spcAft>
                      </a:pPr>
                      <a:r>
                        <a:rPr lang="de-DE" sz="1200">
                          <a:effectLst/>
                        </a:rPr>
                        <a:t>Dauer</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2 – 3 ½ Jahre</a:t>
                      </a:r>
                    </a:p>
                    <a:p>
                      <a:pPr>
                        <a:spcAft>
                          <a:spcPts val="0"/>
                        </a:spcAft>
                      </a:pPr>
                      <a:r>
                        <a:rPr lang="de-DE" sz="1200" dirty="0">
                          <a:effectLst/>
                        </a:rPr>
                        <a:t>Verkürzung möglich</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a:effectLst/>
                        </a:rPr>
                        <a:t>2 – 3 Jahre</a:t>
                      </a:r>
                      <a:endParaRPr lang="de-DE" sz="120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3"/>
                  </a:ext>
                </a:extLst>
              </a:tr>
              <a:tr h="364312">
                <a:tc>
                  <a:txBody>
                    <a:bodyPr/>
                    <a:lstStyle/>
                    <a:p>
                      <a:pPr>
                        <a:spcAft>
                          <a:spcPts val="0"/>
                        </a:spcAft>
                      </a:pPr>
                      <a:r>
                        <a:rPr lang="de-DE" sz="1200">
                          <a:effectLst/>
                        </a:rPr>
                        <a:t>Theorie : Praxis</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25 : 75 </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a:effectLst/>
                        </a:rPr>
                        <a:t>50 : 50 </a:t>
                      </a:r>
                      <a:endParaRPr lang="de-DE" sz="120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4"/>
                  </a:ext>
                </a:extLst>
              </a:tr>
              <a:tr h="546467">
                <a:tc>
                  <a:txBody>
                    <a:bodyPr/>
                    <a:lstStyle/>
                    <a:p>
                      <a:pPr>
                        <a:spcAft>
                          <a:spcPts val="0"/>
                        </a:spcAft>
                      </a:pPr>
                      <a:r>
                        <a:rPr lang="de-DE" sz="1200">
                          <a:effectLst/>
                        </a:rPr>
                        <a:t>Anfor­derungen</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Spaß an Praxis,</a:t>
                      </a:r>
                    </a:p>
                    <a:p>
                      <a:pPr>
                        <a:spcAft>
                          <a:spcPts val="0"/>
                        </a:spcAft>
                      </a:pPr>
                      <a:r>
                        <a:rPr lang="de-DE" sz="1200" dirty="0">
                          <a:effectLst/>
                        </a:rPr>
                        <a:t>Bereitschaft sich einzuordnen</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a:effectLst/>
                        </a:rPr>
                        <a:t>z.T. soziales Engagement,</a:t>
                      </a:r>
                    </a:p>
                    <a:p>
                      <a:pPr>
                        <a:spcAft>
                          <a:spcPts val="0"/>
                        </a:spcAft>
                      </a:pPr>
                      <a:r>
                        <a:rPr lang="de-DE" sz="1200">
                          <a:effectLst/>
                        </a:rPr>
                        <a:t>Mobilität</a:t>
                      </a:r>
                      <a:endParaRPr lang="de-DE" sz="120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5"/>
                  </a:ext>
                </a:extLst>
              </a:tr>
              <a:tr h="728623">
                <a:tc>
                  <a:txBody>
                    <a:bodyPr/>
                    <a:lstStyle/>
                    <a:p>
                      <a:pPr>
                        <a:spcAft>
                          <a:spcPts val="0"/>
                        </a:spcAft>
                      </a:pPr>
                      <a:r>
                        <a:rPr lang="de-DE" sz="1200">
                          <a:effectLst/>
                        </a:rPr>
                        <a:t>Besonderheiten</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Praktisches Üben,</a:t>
                      </a:r>
                    </a:p>
                    <a:p>
                      <a:pPr>
                        <a:spcAft>
                          <a:spcPts val="0"/>
                        </a:spcAft>
                      </a:pPr>
                      <a:r>
                        <a:rPr lang="de-DE" sz="1200" dirty="0">
                          <a:effectLst/>
                        </a:rPr>
                        <a:t>Gefahr der Unterforderung in der Berufsschule,</a:t>
                      </a:r>
                    </a:p>
                    <a:p>
                      <a:pPr>
                        <a:spcAft>
                          <a:spcPts val="0"/>
                        </a:spcAft>
                      </a:pPr>
                      <a:r>
                        <a:rPr lang="de-DE" sz="1200" dirty="0">
                          <a:effectLst/>
                        </a:rPr>
                        <a:t>Übernahme denkbar</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a:effectLst/>
                        </a:rPr>
                        <a:t>Oft keine Übernahme möglich</a:t>
                      </a:r>
                      <a:endParaRPr lang="de-DE" sz="120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6"/>
                  </a:ext>
                </a:extLst>
              </a:tr>
              <a:tr h="486937">
                <a:tc>
                  <a:txBody>
                    <a:bodyPr/>
                    <a:lstStyle/>
                    <a:p>
                      <a:pPr>
                        <a:spcAft>
                          <a:spcPts val="0"/>
                        </a:spcAft>
                      </a:pPr>
                      <a:r>
                        <a:rPr lang="de-DE" sz="1200">
                          <a:effectLst/>
                        </a:rPr>
                        <a:t>Finanzen</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Ausbildungsvergütung</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z.T. </a:t>
                      </a:r>
                      <a:r>
                        <a:rPr lang="de-DE" sz="1200" dirty="0" smtClean="0">
                          <a:effectLst/>
                        </a:rPr>
                        <a:t>Schulgeld, z.T</a:t>
                      </a:r>
                      <a:r>
                        <a:rPr lang="de-DE" sz="1200" dirty="0">
                          <a:effectLst/>
                        </a:rPr>
                        <a:t>. schulgeldfrei, </a:t>
                      </a:r>
                    </a:p>
                    <a:p>
                      <a:pPr>
                        <a:spcAft>
                          <a:spcPts val="0"/>
                        </a:spcAft>
                      </a:pPr>
                      <a:r>
                        <a:rPr lang="de-DE" sz="1200" dirty="0">
                          <a:effectLst/>
                        </a:rPr>
                        <a:t>z.T. Ausbildungsvergütung</a:t>
                      </a:r>
                      <a:endParaRPr lang="de-DE" sz="1200" dirty="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7"/>
                  </a:ext>
                </a:extLst>
              </a:tr>
              <a:tr h="384664">
                <a:tc>
                  <a:txBody>
                    <a:bodyPr/>
                    <a:lstStyle/>
                    <a:p>
                      <a:pPr>
                        <a:spcAft>
                          <a:spcPts val="0"/>
                        </a:spcAft>
                      </a:pPr>
                      <a:r>
                        <a:rPr lang="de-DE" sz="1200">
                          <a:effectLst/>
                        </a:rPr>
                        <a:t>Bewerbung</a:t>
                      </a:r>
                      <a:endParaRPr lang="de-DE" sz="120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Beim Betrieb</a:t>
                      </a:r>
                    </a:p>
                    <a:p>
                      <a:pPr>
                        <a:spcAft>
                          <a:spcPts val="0"/>
                        </a:spcAft>
                      </a:pPr>
                      <a:r>
                        <a:rPr lang="de-DE" sz="1200" dirty="0">
                          <a:effectLst/>
                        </a:rPr>
                        <a:t>12-17 Monate vorher</a:t>
                      </a:r>
                      <a:endParaRPr lang="de-DE" sz="1200" dirty="0">
                        <a:effectLst/>
                        <a:latin typeface="MetaNormal-Roman"/>
                        <a:ea typeface="Times New Roman"/>
                        <a:cs typeface="Times New Roman"/>
                      </a:endParaRPr>
                    </a:p>
                  </a:txBody>
                  <a:tcPr marL="48714" marR="48714" marT="0" marB="0"/>
                </a:tc>
                <a:tc>
                  <a:txBody>
                    <a:bodyPr/>
                    <a:lstStyle/>
                    <a:p>
                      <a:pPr>
                        <a:spcAft>
                          <a:spcPts val="0"/>
                        </a:spcAft>
                      </a:pPr>
                      <a:r>
                        <a:rPr lang="de-DE" sz="1200" dirty="0">
                          <a:effectLst/>
                        </a:rPr>
                        <a:t>Bei der Schule</a:t>
                      </a:r>
                    </a:p>
                    <a:p>
                      <a:pPr>
                        <a:spcAft>
                          <a:spcPts val="0"/>
                        </a:spcAft>
                      </a:pPr>
                      <a:r>
                        <a:rPr lang="de-DE" sz="1200" dirty="0">
                          <a:effectLst/>
                        </a:rPr>
                        <a:t>10 – 15 Monate vorher</a:t>
                      </a:r>
                      <a:endParaRPr lang="de-DE" sz="1200" dirty="0">
                        <a:effectLst/>
                        <a:latin typeface="MetaNormal-Roman"/>
                        <a:ea typeface="Times New Roman"/>
                        <a:cs typeface="Times New Roman"/>
                      </a:endParaRPr>
                    </a:p>
                  </a:txBody>
                  <a:tcPr marL="48714" marR="48714"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0328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Wege nach der Ausbildung, auch </a:t>
            </a:r>
            <a:r>
              <a:rPr lang="de-DE" smtClean="0"/>
              <a:t>zum Studium…</a:t>
            </a:r>
            <a:endParaRPr lang="de-DE" dirty="0"/>
          </a:p>
        </p:txBody>
      </p:sp>
      <p:sp>
        <p:nvSpPr>
          <p:cNvPr id="3" name="Textplatzhalter 2"/>
          <p:cNvSpPr>
            <a:spLocks noGrp="1"/>
          </p:cNvSpPr>
          <p:nvPr>
            <p:ph type="body" sz="quarter" idx="16"/>
          </p:nvPr>
        </p:nvSpPr>
        <p:spPr>
          <a:xfrm>
            <a:off x="712788" y="1597025"/>
            <a:ext cx="3789177" cy="5237331"/>
          </a:xfrm>
        </p:spPr>
        <p:txBody>
          <a:bodyPr/>
          <a:lstStyle/>
          <a:p>
            <a:r>
              <a:rPr lang="de-DE" b="1" dirty="0"/>
              <a:t>Ausbildung</a:t>
            </a:r>
            <a:r>
              <a:rPr lang="de-DE" dirty="0"/>
              <a:t>                           </a:t>
            </a:r>
          </a:p>
          <a:p>
            <a:r>
              <a:rPr lang="de-DE" dirty="0"/>
              <a:t>(</a:t>
            </a:r>
            <a:r>
              <a:rPr lang="de-DE" dirty="0" err="1"/>
              <a:t>z.B</a:t>
            </a:r>
            <a:r>
              <a:rPr lang="de-DE" dirty="0"/>
              <a:t> Mechatroniker, </a:t>
            </a:r>
            <a:r>
              <a:rPr lang="de-DE" dirty="0" smtClean="0"/>
              <a:t>Industrie-kaufmann, Physiotherapeut)</a:t>
            </a:r>
            <a:endParaRPr lang="de-DE" dirty="0"/>
          </a:p>
          <a:p>
            <a:r>
              <a:rPr lang="de-DE" sz="1800" dirty="0"/>
              <a:t>parallel möglich FHR-Unterricht</a:t>
            </a:r>
          </a:p>
          <a:p>
            <a:endParaRPr lang="de-DE" sz="1800" dirty="0"/>
          </a:p>
          <a:p>
            <a:endParaRPr lang="de-DE" dirty="0"/>
          </a:p>
          <a:p>
            <a:r>
              <a:rPr lang="de-DE" dirty="0"/>
              <a:t>2 Jahre nach Abschluss und mit Note 2,5 = Studium in Rh/</a:t>
            </a:r>
            <a:r>
              <a:rPr lang="de-DE" dirty="0" err="1"/>
              <a:t>Pf</a:t>
            </a:r>
            <a:endParaRPr lang="de-DE" dirty="0"/>
          </a:p>
          <a:p>
            <a:endParaRPr lang="de-DE" dirty="0"/>
          </a:p>
          <a:p>
            <a:endParaRPr lang="de-DE" dirty="0"/>
          </a:p>
          <a:p>
            <a:r>
              <a:rPr lang="de-DE" dirty="0"/>
              <a:t>oder 1 Jahr BOS1 = FHR</a:t>
            </a:r>
          </a:p>
          <a:p>
            <a:r>
              <a:rPr lang="de-DE" dirty="0"/>
              <a:t> plus 1 Jahr BOS 2 = Abi</a:t>
            </a:r>
          </a:p>
          <a:p>
            <a:endParaRPr lang="de-DE" dirty="0"/>
          </a:p>
        </p:txBody>
      </p:sp>
      <p:sp>
        <p:nvSpPr>
          <p:cNvPr id="4" name="Textplatzhalter 3"/>
          <p:cNvSpPr>
            <a:spLocks noGrp="1"/>
          </p:cNvSpPr>
          <p:nvPr>
            <p:ph type="body" sz="quarter" idx="17"/>
          </p:nvPr>
        </p:nvSpPr>
        <p:spPr>
          <a:xfrm>
            <a:off x="4667436" y="1597025"/>
            <a:ext cx="3789177" cy="4683333"/>
          </a:xfrm>
        </p:spPr>
        <p:txBody>
          <a:bodyPr/>
          <a:lstStyle/>
          <a:p>
            <a:r>
              <a:rPr lang="de-DE" b="1" dirty="0"/>
              <a:t>Weiterbildung</a:t>
            </a:r>
            <a:r>
              <a:rPr lang="de-DE" dirty="0"/>
              <a:t> zu</a:t>
            </a:r>
          </a:p>
          <a:p>
            <a:r>
              <a:rPr lang="de-DE" dirty="0"/>
              <a:t>Meister  (= Abi)</a:t>
            </a:r>
          </a:p>
          <a:p>
            <a:r>
              <a:rPr lang="de-DE" dirty="0"/>
              <a:t>oder Techniker (= Abi)</a:t>
            </a:r>
          </a:p>
          <a:p>
            <a:r>
              <a:rPr lang="de-DE" dirty="0"/>
              <a:t>oder Fachkaufmann (= Abi)</a:t>
            </a:r>
          </a:p>
          <a:p>
            <a:endParaRPr lang="de-DE" dirty="0"/>
          </a:p>
          <a:p>
            <a:endParaRPr lang="de-DE" dirty="0"/>
          </a:p>
          <a:p>
            <a:endParaRPr lang="de-DE" dirty="0"/>
          </a:p>
          <a:p>
            <a:endParaRPr lang="de-DE" dirty="0"/>
          </a:p>
          <a:p>
            <a:r>
              <a:rPr lang="de-DE" b="1" dirty="0"/>
              <a:t>Sonderfälle</a:t>
            </a:r>
          </a:p>
          <a:p>
            <a:r>
              <a:rPr lang="de-DE" dirty="0" err="1"/>
              <a:t>z.B</a:t>
            </a:r>
            <a:r>
              <a:rPr lang="de-DE" dirty="0"/>
              <a:t> nach Pflegeausbildung automatisch FHR in Rh/</a:t>
            </a:r>
            <a:r>
              <a:rPr lang="de-DE" dirty="0" err="1"/>
              <a:t>Pf</a:t>
            </a:r>
            <a:endParaRPr lang="de-DE" dirty="0"/>
          </a:p>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192285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Voraussetzungen für ein Studium</a:t>
            </a:r>
            <a:endParaRPr lang="de-DE" dirty="0"/>
          </a:p>
        </p:txBody>
      </p:sp>
      <p:sp>
        <p:nvSpPr>
          <p:cNvPr id="10" name="Textplatzhalter 9"/>
          <p:cNvSpPr>
            <a:spLocks noGrp="1"/>
          </p:cNvSpPr>
          <p:nvPr>
            <p:ph type="body" sz="quarter" idx="12"/>
          </p:nvPr>
        </p:nvSpPr>
        <p:spPr>
          <a:xfrm>
            <a:off x="719999" y="1597025"/>
            <a:ext cx="7736613" cy="1592744"/>
          </a:xfrm>
        </p:spPr>
        <p:txBody>
          <a:bodyPr/>
          <a:lstStyle/>
          <a:p>
            <a:r>
              <a:rPr lang="de-DE" dirty="0"/>
              <a:t>Abitur</a:t>
            </a:r>
          </a:p>
          <a:p>
            <a:r>
              <a:rPr lang="de-DE" dirty="0" smtClean="0"/>
              <a:t>Fachabitur</a:t>
            </a:r>
            <a:endParaRPr lang="de-DE" dirty="0"/>
          </a:p>
          <a:p>
            <a:r>
              <a:rPr lang="de-DE" dirty="0" smtClean="0"/>
              <a:t>Fachhochschulreife</a:t>
            </a:r>
            <a:endParaRPr lang="de-DE" dirty="0"/>
          </a:p>
          <a:p>
            <a:r>
              <a:rPr lang="de-DE" dirty="0"/>
              <a:t>qualifizierter Berufsabschluss</a:t>
            </a:r>
          </a:p>
        </p:txBody>
      </p:sp>
    </p:spTree>
    <p:extLst>
      <p:ext uri="{BB962C8B-B14F-4D97-AF65-F5344CB8AC3E}">
        <p14:creationId xmlns:p14="http://schemas.microsoft.com/office/powerpoint/2010/main" val="321675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Fachhochschulreife</a:t>
            </a:r>
            <a:r>
              <a:rPr lang="de-DE" sz="3200" dirty="0" smtClean="0">
                <a:solidFill>
                  <a:schemeClr val="tx2"/>
                </a:solidFill>
              </a:rPr>
              <a:t> </a:t>
            </a:r>
            <a:r>
              <a:rPr lang="de-DE" sz="3200" dirty="0"/>
              <a:t>am</a:t>
            </a:r>
            <a:r>
              <a:rPr lang="de-DE" sz="3200" dirty="0">
                <a:solidFill>
                  <a:schemeClr val="tx2"/>
                </a:solidFill>
              </a:rPr>
              <a:t> </a:t>
            </a:r>
            <a:r>
              <a:rPr lang="de-DE" sz="3200" dirty="0"/>
              <a:t>Gymnasium</a:t>
            </a:r>
          </a:p>
        </p:txBody>
      </p:sp>
      <p:sp>
        <p:nvSpPr>
          <p:cNvPr id="4" name="Textplatzhalter 3"/>
          <p:cNvSpPr>
            <a:spLocks noGrp="1"/>
          </p:cNvSpPr>
          <p:nvPr>
            <p:ph type="body" sz="quarter" idx="16"/>
          </p:nvPr>
        </p:nvSpPr>
        <p:spPr>
          <a:xfrm>
            <a:off x="712788" y="1597025"/>
            <a:ext cx="7949949" cy="3836948"/>
          </a:xfrm>
        </p:spPr>
        <p:txBody>
          <a:bodyPr/>
          <a:lstStyle/>
          <a:p>
            <a:r>
              <a:rPr lang="de-DE" dirty="0"/>
              <a:t>Abgang mit dem 12/2 Zeugnis und ausreichend Punkten in zwei Halbjahren = theoretischer Teil der FHR</a:t>
            </a:r>
          </a:p>
          <a:p>
            <a:r>
              <a:rPr lang="de-DE" b="1" dirty="0"/>
              <a:t>zusätzlich</a:t>
            </a:r>
            <a:r>
              <a:rPr lang="de-DE" dirty="0"/>
              <a:t> notwendig :</a:t>
            </a:r>
          </a:p>
          <a:p>
            <a:r>
              <a:rPr lang="de-DE" dirty="0"/>
              <a:t>mindestens zweijährige Ausbildung </a:t>
            </a:r>
            <a:r>
              <a:rPr lang="de-DE" u="sng" dirty="0"/>
              <a:t>oder</a:t>
            </a:r>
          </a:p>
          <a:p>
            <a:r>
              <a:rPr lang="de-DE" dirty="0"/>
              <a:t>einjähriges FSJ bzw. BFD </a:t>
            </a:r>
            <a:r>
              <a:rPr lang="de-DE" u="sng" dirty="0"/>
              <a:t>oder</a:t>
            </a:r>
          </a:p>
          <a:p>
            <a:r>
              <a:rPr lang="de-DE" dirty="0"/>
              <a:t>einjähriges gelenktes Praktikum</a:t>
            </a:r>
          </a:p>
        </p:txBody>
      </p:sp>
    </p:spTree>
    <p:extLst>
      <p:ext uri="{BB962C8B-B14F-4D97-AF65-F5344CB8AC3E}">
        <p14:creationId xmlns:p14="http://schemas.microsoft.com/office/powerpoint/2010/main" val="3643542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 kann ich was studieren?</a:t>
            </a:r>
            <a:endParaRPr lang="de-DE" dirty="0"/>
          </a:p>
        </p:txBody>
      </p:sp>
      <p:sp>
        <p:nvSpPr>
          <p:cNvPr id="3" name="Textplatzhalter 2"/>
          <p:cNvSpPr>
            <a:spLocks noGrp="1"/>
          </p:cNvSpPr>
          <p:nvPr>
            <p:ph type="body" sz="quarter" idx="16"/>
          </p:nvPr>
        </p:nvSpPr>
        <p:spPr>
          <a:xfrm>
            <a:off x="374574" y="1421176"/>
            <a:ext cx="8725360" cy="4773102"/>
          </a:xfrm>
        </p:spPr>
        <p:txBody>
          <a:bodyPr/>
          <a:lstStyle/>
          <a:p>
            <a:r>
              <a:rPr lang="de-DE" b="1" dirty="0"/>
              <a:t>duales Studium</a:t>
            </a:r>
          </a:p>
          <a:p>
            <a:r>
              <a:rPr lang="de-DE" dirty="0"/>
              <a:t>- hoher Praxisanteil, bezahltes Studium </a:t>
            </a:r>
          </a:p>
          <a:p>
            <a:r>
              <a:rPr lang="de-DE" dirty="0"/>
              <a:t>- Bereiche: Wirtschaft, Technik, Informatik, Soziales, Verwaltung</a:t>
            </a:r>
          </a:p>
          <a:p>
            <a:endParaRPr lang="de-DE" dirty="0"/>
          </a:p>
          <a:p>
            <a:r>
              <a:rPr lang="de-DE" b="1" dirty="0"/>
              <a:t>Fachhochschule</a:t>
            </a:r>
          </a:p>
          <a:p>
            <a:r>
              <a:rPr lang="de-DE" dirty="0"/>
              <a:t>- ein gewisser Praxisanteil, anwendungsbezogene Theorie</a:t>
            </a:r>
          </a:p>
          <a:p>
            <a:r>
              <a:rPr lang="de-DE" dirty="0"/>
              <a:t>- Bereiche: Wirtschaft, Technik, Informatik, Design</a:t>
            </a:r>
            <a:r>
              <a:rPr lang="de-DE"/>
              <a:t>, </a:t>
            </a:r>
            <a:r>
              <a:rPr lang="de-DE" smtClean="0"/>
              <a:t>Soziales, …</a:t>
            </a:r>
            <a:endParaRPr lang="de-DE" dirty="0"/>
          </a:p>
          <a:p>
            <a:endParaRPr lang="de-DE" dirty="0"/>
          </a:p>
          <a:p>
            <a:r>
              <a:rPr lang="de-DE" b="1" dirty="0"/>
              <a:t>Universität</a:t>
            </a:r>
          </a:p>
          <a:p>
            <a:r>
              <a:rPr lang="de-DE" dirty="0"/>
              <a:t>- hoher theoretischer Anteil, Wissenschaft</a:t>
            </a:r>
          </a:p>
          <a:p>
            <a:r>
              <a:rPr lang="de-DE" dirty="0"/>
              <a:t>- Bereiche: alle</a:t>
            </a:r>
          </a:p>
          <a:p>
            <a:endParaRPr lang="de-DE" dirty="0"/>
          </a:p>
        </p:txBody>
      </p:sp>
      <p:sp>
        <p:nvSpPr>
          <p:cNvPr id="4" name="Textplatzhalter 3"/>
          <p:cNvSpPr>
            <a:spLocks noGrp="1"/>
          </p:cNvSpPr>
          <p:nvPr>
            <p:ph type="body" sz="quarter" idx="17"/>
          </p:nvPr>
        </p:nvSpPr>
        <p:spPr>
          <a:xfrm>
            <a:off x="9761950" y="1716768"/>
            <a:ext cx="3789177" cy="2098010"/>
          </a:xfrm>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2400203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Duales Studium</a:t>
            </a:r>
            <a:endParaRPr lang="de-DE" dirty="0"/>
          </a:p>
        </p:txBody>
      </p:sp>
      <p:sp>
        <p:nvSpPr>
          <p:cNvPr id="3" name="Textplatzhalter 2"/>
          <p:cNvSpPr>
            <a:spLocks noGrp="1"/>
          </p:cNvSpPr>
          <p:nvPr>
            <p:ph type="body" sz="quarter" idx="16"/>
          </p:nvPr>
        </p:nvSpPr>
        <p:spPr>
          <a:xfrm>
            <a:off x="1" y="1371599"/>
            <a:ext cx="8828314" cy="4773102"/>
          </a:xfrm>
        </p:spPr>
        <p:txBody>
          <a:bodyPr/>
          <a:lstStyle/>
          <a:p>
            <a:endParaRPr lang="de-DE" dirty="0" smtClean="0"/>
          </a:p>
          <a:p>
            <a:r>
              <a:rPr lang="de-DE" dirty="0" smtClean="0"/>
              <a:t>- </a:t>
            </a:r>
            <a:r>
              <a:rPr lang="de-DE" dirty="0"/>
              <a:t>hoher Praxisanteil, </a:t>
            </a:r>
            <a:r>
              <a:rPr lang="de-DE" dirty="0" smtClean="0"/>
              <a:t>ungefähr die Hälfte</a:t>
            </a:r>
          </a:p>
          <a:p>
            <a:r>
              <a:rPr lang="de-DE" dirty="0" smtClean="0"/>
              <a:t>- bezahltes Studium  durch einen Arbeitgeber</a:t>
            </a:r>
          </a:p>
          <a:p>
            <a:r>
              <a:rPr lang="de-DE" dirty="0" smtClean="0"/>
              <a:t>- </a:t>
            </a:r>
            <a:r>
              <a:rPr lang="de-DE" smtClean="0"/>
              <a:t>Bewerbung 12-16 </a:t>
            </a:r>
            <a:r>
              <a:rPr lang="de-DE" dirty="0" smtClean="0"/>
              <a:t>Monate vor Beginn beim Betrieb</a:t>
            </a:r>
          </a:p>
          <a:p>
            <a:endParaRPr lang="de-DE" dirty="0"/>
          </a:p>
          <a:p>
            <a:r>
              <a:rPr lang="de-DE" dirty="0"/>
              <a:t>- Bereiche: </a:t>
            </a:r>
            <a:endParaRPr lang="de-DE" dirty="0" smtClean="0"/>
          </a:p>
          <a:p>
            <a:r>
              <a:rPr lang="de-DE" dirty="0" smtClean="0"/>
              <a:t>Wirtschaft: Banken, Handel, Speditionen, Messen…..</a:t>
            </a:r>
          </a:p>
          <a:p>
            <a:r>
              <a:rPr lang="de-DE" dirty="0" smtClean="0"/>
              <a:t>Technik: Maschinenbau, Elektrotechnik….</a:t>
            </a:r>
          </a:p>
          <a:p>
            <a:r>
              <a:rPr lang="de-DE" dirty="0" smtClean="0"/>
              <a:t> Informatik: Wirtschaftsinformatik, Medieninformatik…</a:t>
            </a:r>
          </a:p>
          <a:p>
            <a:r>
              <a:rPr lang="de-DE" dirty="0" smtClean="0"/>
              <a:t>Soziales: soziale Arbeit, Hebamme, Pflege….</a:t>
            </a:r>
          </a:p>
          <a:p>
            <a:r>
              <a:rPr lang="de-DE" dirty="0" smtClean="0"/>
              <a:t>Verwaltung: Polizei, Stadtverwaltung, Gerichte….</a:t>
            </a:r>
            <a:endParaRPr lang="de-DE" dirty="0"/>
          </a:p>
          <a:p>
            <a:endParaRPr lang="de-DE" b="1" dirty="0"/>
          </a:p>
        </p:txBody>
      </p:sp>
      <p:sp>
        <p:nvSpPr>
          <p:cNvPr id="4" name="Textplatzhalter 3"/>
          <p:cNvSpPr>
            <a:spLocks noGrp="1"/>
          </p:cNvSpPr>
          <p:nvPr>
            <p:ph type="body" sz="quarter" idx="17"/>
          </p:nvPr>
        </p:nvSpPr>
        <p:spPr>
          <a:xfrm>
            <a:off x="9914350" y="1597025"/>
            <a:ext cx="3789177" cy="2098010"/>
          </a:xfrm>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44281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Praxis im dualen Studium</a:t>
            </a:r>
            <a:endParaRPr lang="de-DE" dirty="0"/>
          </a:p>
        </p:txBody>
      </p:sp>
      <p:sp>
        <p:nvSpPr>
          <p:cNvPr id="3" name="Textplatzhalter 2"/>
          <p:cNvSpPr>
            <a:spLocks noGrp="1"/>
          </p:cNvSpPr>
          <p:nvPr>
            <p:ph type="body" sz="quarter" idx="16"/>
          </p:nvPr>
        </p:nvSpPr>
        <p:spPr/>
        <p:txBody>
          <a:bodyPr/>
          <a:lstStyle/>
          <a:p>
            <a:endParaRPr lang="de-DE" dirty="0"/>
          </a:p>
        </p:txBody>
      </p:sp>
      <p:sp>
        <p:nvSpPr>
          <p:cNvPr id="4" name="Textplatzhalter 3"/>
          <p:cNvSpPr>
            <a:spLocks noGrp="1"/>
          </p:cNvSpPr>
          <p:nvPr>
            <p:ph type="body" sz="quarter" idx="17"/>
          </p:nvPr>
        </p:nvSpPr>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5908"/>
            <a:ext cx="9180513" cy="5413427"/>
          </a:xfrm>
          <a:prstGeom prst="rect">
            <a:avLst/>
          </a:prstGeom>
        </p:spPr>
      </p:pic>
    </p:spTree>
    <p:extLst>
      <p:ext uri="{BB962C8B-B14F-4D97-AF65-F5344CB8AC3E}">
        <p14:creationId xmlns:p14="http://schemas.microsoft.com/office/powerpoint/2010/main" val="62176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Studium</a:t>
            </a:r>
            <a:r>
              <a:rPr lang="de-DE" sz="3200" dirty="0">
                <a:solidFill>
                  <a:schemeClr val="tx2"/>
                </a:solidFill>
              </a:rPr>
              <a:t> </a:t>
            </a:r>
            <a:r>
              <a:rPr lang="de-DE" sz="3200" dirty="0"/>
              <a:t>in</a:t>
            </a:r>
            <a:r>
              <a:rPr lang="de-DE" sz="3200" dirty="0">
                <a:solidFill>
                  <a:schemeClr val="tx2"/>
                </a:solidFill>
              </a:rPr>
              <a:t> </a:t>
            </a:r>
            <a:r>
              <a:rPr lang="de-DE" sz="3200" dirty="0"/>
              <a:t>Kooperation</a:t>
            </a:r>
          </a:p>
        </p:txBody>
      </p:sp>
      <p:graphicFrame>
        <p:nvGraphicFramePr>
          <p:cNvPr id="8" name="Tabelle 7"/>
          <p:cNvGraphicFramePr>
            <a:graphicFrameLocks noGrp="1"/>
          </p:cNvGraphicFramePr>
          <p:nvPr>
            <p:extLst>
              <p:ext uri="{D42A27DB-BD31-4B8C-83A1-F6EECF244321}">
                <p14:modId xmlns:p14="http://schemas.microsoft.com/office/powerpoint/2010/main" val="2228025518"/>
              </p:ext>
            </p:extLst>
          </p:nvPr>
        </p:nvGraphicFramePr>
        <p:xfrm>
          <a:off x="130593" y="1251283"/>
          <a:ext cx="8941218" cy="5367507"/>
        </p:xfrm>
        <a:graphic>
          <a:graphicData uri="http://schemas.openxmlformats.org/drawingml/2006/table">
            <a:tbl>
              <a:tblPr/>
              <a:tblGrid>
                <a:gridCol w="1060822">
                  <a:extLst>
                    <a:ext uri="{9D8B030D-6E8A-4147-A177-3AD203B41FA5}">
                      <a16:colId xmlns:a16="http://schemas.microsoft.com/office/drawing/2014/main" val="20000"/>
                    </a:ext>
                  </a:extLst>
                </a:gridCol>
                <a:gridCol w="2703900">
                  <a:extLst>
                    <a:ext uri="{9D8B030D-6E8A-4147-A177-3AD203B41FA5}">
                      <a16:colId xmlns:a16="http://schemas.microsoft.com/office/drawing/2014/main" val="20001"/>
                    </a:ext>
                  </a:extLst>
                </a:gridCol>
                <a:gridCol w="2599335">
                  <a:extLst>
                    <a:ext uri="{9D8B030D-6E8A-4147-A177-3AD203B41FA5}">
                      <a16:colId xmlns:a16="http://schemas.microsoft.com/office/drawing/2014/main" val="20002"/>
                    </a:ext>
                  </a:extLst>
                </a:gridCol>
                <a:gridCol w="2577161">
                  <a:extLst>
                    <a:ext uri="{9D8B030D-6E8A-4147-A177-3AD203B41FA5}">
                      <a16:colId xmlns:a16="http://schemas.microsoft.com/office/drawing/2014/main" val="20003"/>
                    </a:ext>
                  </a:extLst>
                </a:gridCol>
              </a:tblGrid>
              <a:tr h="464537">
                <a:tc>
                  <a:txBody>
                    <a:bodyPr/>
                    <a:lstStyle/>
                    <a:p>
                      <a:pPr>
                        <a:spcAft>
                          <a:spcPts val="0"/>
                        </a:spcAft>
                      </a:pPr>
                      <a:endParaRPr lang="de-DE" sz="14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b="1" dirty="0">
                          <a:latin typeface="+mn-lt"/>
                          <a:ea typeface="Times New Roman"/>
                          <a:cs typeface="Times New Roman"/>
                        </a:rPr>
                        <a:t>Berufsakademie (BA</a:t>
                      </a:r>
                      <a:r>
                        <a:rPr lang="de-DE" sz="1400" b="1" dirty="0" smtClean="0">
                          <a:latin typeface="+mn-lt"/>
                          <a:ea typeface="Times New Roman"/>
                          <a:cs typeface="Times New Roman"/>
                        </a:rPr>
                        <a:t>)</a:t>
                      </a:r>
                    </a:p>
                    <a:p>
                      <a:pPr>
                        <a:spcAft>
                          <a:spcPts val="0"/>
                        </a:spcAft>
                      </a:pPr>
                      <a:r>
                        <a:rPr lang="de-DE" sz="1400" b="1" dirty="0" smtClean="0">
                          <a:latin typeface="+mn-lt"/>
                          <a:ea typeface="Times New Roman"/>
                          <a:cs typeface="Times New Roman"/>
                        </a:rPr>
                        <a:t>- </a:t>
                      </a:r>
                      <a:r>
                        <a:rPr lang="de-DE" sz="1400" b="1" dirty="0" err="1" smtClean="0">
                          <a:latin typeface="+mn-lt"/>
                          <a:ea typeface="Times New Roman"/>
                          <a:cs typeface="Times New Roman"/>
                        </a:rPr>
                        <a:t>dhbw</a:t>
                      </a:r>
                      <a:endParaRPr lang="de-DE" sz="14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b="1">
                          <a:latin typeface="+mn-lt"/>
                          <a:ea typeface="Times New Roman"/>
                          <a:cs typeface="Times New Roman"/>
                        </a:rPr>
                        <a:t>Fachhochschule Öffentlicher Dienst</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b="1" dirty="0">
                          <a:latin typeface="+mn-lt"/>
                          <a:ea typeface="Times New Roman"/>
                          <a:cs typeface="Times New Roman"/>
                        </a:rPr>
                        <a:t>FH/UNI-Studium im Praxisverbund</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2939">
                <a:tc>
                  <a:txBody>
                    <a:bodyPr/>
                    <a:lstStyle/>
                    <a:p>
                      <a:pPr>
                        <a:spcAft>
                          <a:spcPts val="0"/>
                        </a:spcAft>
                      </a:pPr>
                      <a:r>
                        <a:rPr lang="de-DE" sz="1100" b="1" dirty="0">
                          <a:latin typeface="+mn-lt"/>
                          <a:ea typeface="Times New Roman"/>
                          <a:cs typeface="Times New Roman"/>
                        </a:rPr>
                        <a:t>Studien-fächer</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Wirtschaft</a:t>
                      </a:r>
                      <a:r>
                        <a:rPr lang="de-DE" sz="1100" b="1" dirty="0" smtClean="0">
                          <a:latin typeface="+mn-lt"/>
                          <a:ea typeface="Times New Roman"/>
                          <a:cs typeface="Times New Roman"/>
                        </a:rPr>
                        <a:t>, </a:t>
                      </a:r>
                    </a:p>
                    <a:p>
                      <a:pPr>
                        <a:spcAft>
                          <a:spcPts val="0"/>
                        </a:spcAft>
                      </a:pPr>
                      <a:r>
                        <a:rPr lang="de-DE" sz="1100" b="1" dirty="0" smtClean="0">
                          <a:latin typeface="+mn-lt"/>
                          <a:ea typeface="Times New Roman"/>
                          <a:cs typeface="Times New Roman"/>
                        </a:rPr>
                        <a:t>Technik, </a:t>
                      </a:r>
                    </a:p>
                    <a:p>
                      <a:pPr>
                        <a:spcAft>
                          <a:spcPts val="0"/>
                        </a:spcAft>
                      </a:pPr>
                      <a:r>
                        <a:rPr lang="de-DE" sz="1100" b="1" dirty="0" smtClean="0">
                          <a:latin typeface="+mn-lt"/>
                          <a:ea typeface="Times New Roman"/>
                          <a:cs typeface="Times New Roman"/>
                        </a:rPr>
                        <a:t>Informatik</a:t>
                      </a:r>
                      <a:r>
                        <a:rPr lang="de-DE" sz="1100" b="1" dirty="0">
                          <a:latin typeface="+mn-lt"/>
                          <a:ea typeface="Times New Roman"/>
                          <a:cs typeface="Times New Roman"/>
                        </a:rPr>
                        <a:t>,</a:t>
                      </a:r>
                    </a:p>
                    <a:p>
                      <a:pPr>
                        <a:spcAft>
                          <a:spcPts val="0"/>
                        </a:spcAft>
                      </a:pPr>
                      <a:r>
                        <a:rPr lang="de-DE" sz="1100" b="1" dirty="0">
                          <a:latin typeface="+mn-lt"/>
                          <a:ea typeface="Times New Roman"/>
                          <a:cs typeface="Times New Roman"/>
                        </a:rPr>
                        <a:t>Soziales</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Verwaltung/Recht</a:t>
                      </a:r>
                    </a:p>
                    <a:p>
                      <a:pPr>
                        <a:spcAft>
                          <a:spcPts val="0"/>
                        </a:spcAft>
                      </a:pPr>
                      <a:r>
                        <a:rPr lang="de-DE" sz="1100" b="1" dirty="0" smtClean="0">
                          <a:latin typeface="+mn-lt"/>
                          <a:ea typeface="Times New Roman"/>
                          <a:cs typeface="Times New Roman"/>
                        </a:rPr>
                        <a:t>Ca.</a:t>
                      </a:r>
                      <a:r>
                        <a:rPr lang="de-DE" sz="1100" b="1" baseline="0" dirty="0" smtClean="0">
                          <a:latin typeface="+mn-lt"/>
                          <a:ea typeface="Times New Roman"/>
                          <a:cs typeface="Times New Roman"/>
                        </a:rPr>
                        <a:t> </a:t>
                      </a:r>
                      <a:r>
                        <a:rPr lang="de-DE" sz="1100" b="1" dirty="0" smtClean="0">
                          <a:latin typeface="+mn-lt"/>
                          <a:ea typeface="Times New Roman"/>
                          <a:cs typeface="Times New Roman"/>
                        </a:rPr>
                        <a:t>30 </a:t>
                      </a:r>
                      <a:r>
                        <a:rPr lang="de-DE" sz="1100" b="1" dirty="0">
                          <a:latin typeface="+mn-lt"/>
                          <a:ea typeface="Times New Roman"/>
                          <a:cs typeface="Times New Roman"/>
                        </a:rPr>
                        <a:t>Richtungen:</a:t>
                      </a:r>
                    </a:p>
                    <a:p>
                      <a:pPr>
                        <a:spcAft>
                          <a:spcPts val="0"/>
                        </a:spcAft>
                      </a:pPr>
                      <a:r>
                        <a:rPr lang="de-DE" sz="1100" b="1" dirty="0">
                          <a:latin typeface="+mn-lt"/>
                          <a:ea typeface="Times New Roman"/>
                          <a:cs typeface="Times New Roman"/>
                        </a:rPr>
                        <a:t>Polizei, Kommune, Finanzamt, Gericht.....</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Wirtschaft</a:t>
                      </a:r>
                    </a:p>
                    <a:p>
                      <a:pPr>
                        <a:spcAft>
                          <a:spcPts val="0"/>
                        </a:spcAft>
                      </a:pPr>
                      <a:r>
                        <a:rPr lang="de-DE" sz="1100" b="1" dirty="0">
                          <a:latin typeface="+mn-lt"/>
                          <a:ea typeface="Times New Roman"/>
                          <a:cs typeface="Times New Roman"/>
                        </a:rPr>
                        <a:t>Technik,</a:t>
                      </a:r>
                    </a:p>
                    <a:p>
                      <a:pPr>
                        <a:spcAft>
                          <a:spcPts val="0"/>
                        </a:spcAft>
                      </a:pPr>
                      <a:r>
                        <a:rPr lang="de-DE" sz="1100" b="1" dirty="0" smtClean="0">
                          <a:latin typeface="+mn-lt"/>
                          <a:ea typeface="Times New Roman"/>
                          <a:cs typeface="Times New Roman"/>
                        </a:rPr>
                        <a:t>Informatik</a:t>
                      </a:r>
                    </a:p>
                    <a:p>
                      <a:pPr>
                        <a:spcAft>
                          <a:spcPts val="0"/>
                        </a:spcAft>
                      </a:pPr>
                      <a:r>
                        <a:rPr lang="de-DE" sz="1100" b="1" dirty="0" smtClean="0">
                          <a:latin typeface="+mn-lt"/>
                          <a:ea typeface="Times New Roman"/>
                          <a:cs typeface="Times New Roman"/>
                        </a:rPr>
                        <a:t>Soziales</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235">
                <a:tc>
                  <a:txBody>
                    <a:bodyPr/>
                    <a:lstStyle/>
                    <a:p>
                      <a:pPr>
                        <a:spcAft>
                          <a:spcPts val="0"/>
                        </a:spcAft>
                      </a:pPr>
                      <a:r>
                        <a:rPr lang="de-DE" sz="1100" b="1">
                          <a:latin typeface="+mn-lt"/>
                          <a:ea typeface="Times New Roman"/>
                          <a:cs typeface="Times New Roman"/>
                        </a:rPr>
                        <a:t>Dauer</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3 Jahre</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a:latin typeface="+mn-lt"/>
                          <a:ea typeface="Times New Roman"/>
                          <a:cs typeface="Times New Roman"/>
                        </a:rPr>
                        <a:t>3 Jahre</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3-5 Jahre</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6469">
                <a:tc>
                  <a:txBody>
                    <a:bodyPr/>
                    <a:lstStyle/>
                    <a:p>
                      <a:pPr>
                        <a:spcAft>
                          <a:spcPts val="0"/>
                        </a:spcAft>
                      </a:pPr>
                      <a:r>
                        <a:rPr lang="de-DE" sz="1100" b="1">
                          <a:latin typeface="+mn-lt"/>
                          <a:ea typeface="Times New Roman"/>
                          <a:cs typeface="Times New Roman"/>
                        </a:rPr>
                        <a:t>Theorie : Praxis</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50 : 50 </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50 : 50</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a:latin typeface="+mn-lt"/>
                          <a:ea typeface="Times New Roman"/>
                          <a:cs typeface="Times New Roman"/>
                        </a:rPr>
                        <a:t>60 : 40</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19408">
                <a:tc>
                  <a:txBody>
                    <a:bodyPr/>
                    <a:lstStyle/>
                    <a:p>
                      <a:pPr>
                        <a:spcAft>
                          <a:spcPts val="0"/>
                        </a:spcAft>
                      </a:pPr>
                      <a:r>
                        <a:rPr lang="de-DE" sz="1100" b="1" dirty="0" err="1" smtClean="0">
                          <a:latin typeface="+mn-lt"/>
                          <a:ea typeface="Times New Roman"/>
                          <a:cs typeface="Times New Roman"/>
                        </a:rPr>
                        <a:t>Anforde</a:t>
                      </a:r>
                      <a:r>
                        <a:rPr lang="de-DE" sz="1100" b="1" dirty="0" smtClean="0">
                          <a:latin typeface="+mn-lt"/>
                          <a:ea typeface="Times New Roman"/>
                          <a:cs typeface="Times New Roman"/>
                        </a:rPr>
                        <a:t>-rungen</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Identifikation mit Untern.,</a:t>
                      </a:r>
                    </a:p>
                    <a:p>
                      <a:pPr>
                        <a:spcAft>
                          <a:spcPts val="0"/>
                        </a:spcAft>
                      </a:pPr>
                      <a:r>
                        <a:rPr lang="de-DE" sz="1100" b="1" dirty="0">
                          <a:latin typeface="+mn-lt"/>
                          <a:ea typeface="Times New Roman"/>
                          <a:cs typeface="Times New Roman"/>
                        </a:rPr>
                        <a:t>hohe Lernbereitschaft,</a:t>
                      </a:r>
                    </a:p>
                    <a:p>
                      <a:pPr>
                        <a:spcAft>
                          <a:spcPts val="0"/>
                        </a:spcAft>
                      </a:pPr>
                      <a:r>
                        <a:rPr lang="de-DE" sz="1100" b="1" dirty="0">
                          <a:latin typeface="+mn-lt"/>
                          <a:ea typeface="Times New Roman"/>
                          <a:cs typeface="Times New Roman"/>
                        </a:rPr>
                        <a:t>Spaß an Praxis,</a:t>
                      </a:r>
                    </a:p>
                    <a:p>
                      <a:pPr>
                        <a:spcAft>
                          <a:spcPts val="0"/>
                        </a:spcAft>
                      </a:pPr>
                      <a:r>
                        <a:rPr lang="de-DE" sz="1100" b="1" dirty="0">
                          <a:latin typeface="+mn-lt"/>
                          <a:ea typeface="Times New Roman"/>
                          <a:cs typeface="Times New Roman"/>
                        </a:rPr>
                        <a:t>hohe Einsatzbereitschaft</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smtClean="0">
                          <a:latin typeface="+mn-lt"/>
                          <a:ea typeface="Times New Roman"/>
                          <a:cs typeface="Times New Roman"/>
                        </a:rPr>
                        <a:t>Soziales/rechtliches </a:t>
                      </a:r>
                      <a:r>
                        <a:rPr lang="de-DE" sz="1100" b="1" dirty="0">
                          <a:latin typeface="+mn-lt"/>
                          <a:ea typeface="Times New Roman"/>
                          <a:cs typeface="Times New Roman"/>
                        </a:rPr>
                        <a:t>Interesse, Identifikation mit Arbeitgeber,</a:t>
                      </a:r>
                    </a:p>
                    <a:p>
                      <a:pPr>
                        <a:spcAft>
                          <a:spcPts val="0"/>
                        </a:spcAft>
                      </a:pPr>
                      <a:r>
                        <a:rPr lang="de-DE" sz="1100" b="1" dirty="0" smtClean="0">
                          <a:latin typeface="+mn-lt"/>
                          <a:ea typeface="Times New Roman"/>
                          <a:cs typeface="Times New Roman"/>
                        </a:rPr>
                        <a:t>Kommunikationsstärke</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a:latin typeface="+mn-lt"/>
                          <a:ea typeface="Times New Roman"/>
                          <a:cs typeface="Times New Roman"/>
                        </a:rPr>
                        <a:t>Identifikation mit Unternehmen,</a:t>
                      </a:r>
                    </a:p>
                    <a:p>
                      <a:pPr>
                        <a:spcAft>
                          <a:spcPts val="0"/>
                        </a:spcAft>
                      </a:pPr>
                      <a:r>
                        <a:rPr lang="de-DE" sz="1100" b="1">
                          <a:latin typeface="+mn-lt"/>
                          <a:ea typeface="Times New Roman"/>
                          <a:cs typeface="Times New Roman"/>
                        </a:rPr>
                        <a:t>Eigenständigkeit im Studium,</a:t>
                      </a:r>
                    </a:p>
                    <a:p>
                      <a:pPr>
                        <a:spcAft>
                          <a:spcPts val="0"/>
                        </a:spcAft>
                      </a:pPr>
                      <a:r>
                        <a:rPr lang="de-DE" sz="1100" b="1">
                          <a:latin typeface="+mn-lt"/>
                          <a:ea typeface="Times New Roman"/>
                          <a:cs typeface="Times New Roman"/>
                        </a:rPr>
                        <a:t>Spaß an Praxis,</a:t>
                      </a:r>
                    </a:p>
                    <a:p>
                      <a:pPr>
                        <a:spcAft>
                          <a:spcPts val="0"/>
                        </a:spcAft>
                      </a:pPr>
                      <a:r>
                        <a:rPr lang="de-DE" sz="1100" b="1">
                          <a:latin typeface="+mn-lt"/>
                          <a:ea typeface="Times New Roman"/>
                          <a:cs typeface="Times New Roman"/>
                        </a:rPr>
                        <a:t>hohe Lern- und Einsatzbereitschaft</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1093">
                <a:tc>
                  <a:txBody>
                    <a:bodyPr/>
                    <a:lstStyle/>
                    <a:p>
                      <a:pPr>
                        <a:spcAft>
                          <a:spcPts val="0"/>
                        </a:spcAft>
                      </a:pPr>
                      <a:r>
                        <a:rPr lang="de-DE" sz="1100" b="1" dirty="0" err="1" smtClean="0">
                          <a:latin typeface="+mn-lt"/>
                          <a:ea typeface="Times New Roman"/>
                          <a:cs typeface="Times New Roman"/>
                        </a:rPr>
                        <a:t>Besonder-heiten</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Straffes, verschultes Studium,</a:t>
                      </a:r>
                    </a:p>
                    <a:p>
                      <a:pPr>
                        <a:spcAft>
                          <a:spcPts val="0"/>
                        </a:spcAft>
                      </a:pPr>
                      <a:r>
                        <a:rPr lang="de-DE" sz="1100" b="1" dirty="0">
                          <a:latin typeface="+mn-lt"/>
                          <a:ea typeface="Times New Roman"/>
                          <a:cs typeface="Times New Roman"/>
                        </a:rPr>
                        <a:t>Bewerbung bei Unternehmen, Ausbildungsvertrag,</a:t>
                      </a:r>
                    </a:p>
                    <a:p>
                      <a:pPr>
                        <a:spcAft>
                          <a:spcPts val="0"/>
                        </a:spcAft>
                      </a:pPr>
                      <a:r>
                        <a:rPr lang="de-DE" sz="1100" b="1" dirty="0">
                          <a:latin typeface="+mn-lt"/>
                          <a:ea typeface="Times New Roman"/>
                          <a:cs typeface="Times New Roman"/>
                        </a:rPr>
                        <a:t>Übernahme möglich</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Straffes, </a:t>
                      </a:r>
                      <a:r>
                        <a:rPr lang="de-DE" sz="1100" b="1" dirty="0" smtClean="0">
                          <a:latin typeface="+mn-lt"/>
                          <a:ea typeface="Times New Roman"/>
                          <a:cs typeface="Times New Roman"/>
                        </a:rPr>
                        <a:t>verschultes </a:t>
                      </a:r>
                      <a:r>
                        <a:rPr lang="de-DE" sz="1100" b="1" dirty="0">
                          <a:latin typeface="+mn-lt"/>
                          <a:ea typeface="Times New Roman"/>
                          <a:cs typeface="Times New Roman"/>
                        </a:rPr>
                        <a:t>Studium,</a:t>
                      </a:r>
                    </a:p>
                    <a:p>
                      <a:pPr>
                        <a:spcAft>
                          <a:spcPts val="0"/>
                        </a:spcAft>
                      </a:pPr>
                      <a:r>
                        <a:rPr lang="de-DE" sz="1100" b="1" dirty="0">
                          <a:latin typeface="+mn-lt"/>
                          <a:ea typeface="Times New Roman"/>
                          <a:cs typeface="Times New Roman"/>
                        </a:rPr>
                        <a:t>Bewerbung bei Behörde, Ausbildungsvertrag,</a:t>
                      </a:r>
                    </a:p>
                    <a:p>
                      <a:pPr>
                        <a:spcAft>
                          <a:spcPts val="0"/>
                        </a:spcAft>
                      </a:pPr>
                      <a:r>
                        <a:rPr lang="de-DE" sz="1100" b="1" dirty="0">
                          <a:latin typeface="+mn-lt"/>
                          <a:ea typeface="Times New Roman"/>
                          <a:cs typeface="Times New Roman"/>
                        </a:rPr>
                        <a:t>Übernahme möglich</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Eher verschult;</a:t>
                      </a:r>
                    </a:p>
                    <a:p>
                      <a:pPr>
                        <a:spcAft>
                          <a:spcPts val="0"/>
                        </a:spcAft>
                      </a:pPr>
                      <a:r>
                        <a:rPr lang="de-DE" sz="1100" b="1" dirty="0">
                          <a:latin typeface="+mn-lt"/>
                          <a:ea typeface="Times New Roman"/>
                          <a:cs typeface="Times New Roman"/>
                        </a:rPr>
                        <a:t>z.T. Bewerbung bei HS, z.T. bei Unternehmen;</a:t>
                      </a:r>
                    </a:p>
                    <a:p>
                      <a:pPr>
                        <a:spcAft>
                          <a:spcPts val="0"/>
                        </a:spcAft>
                      </a:pPr>
                      <a:r>
                        <a:rPr lang="de-DE" sz="1100" b="1" dirty="0">
                          <a:latin typeface="+mn-lt"/>
                          <a:ea typeface="Times New Roman"/>
                          <a:cs typeface="Times New Roman"/>
                        </a:rPr>
                        <a:t>vertragliche Bindung, </a:t>
                      </a:r>
                      <a:r>
                        <a:rPr lang="de-DE" sz="1100" b="1" dirty="0" smtClean="0">
                          <a:latin typeface="+mn-lt"/>
                          <a:ea typeface="Times New Roman"/>
                          <a:cs typeface="Times New Roman"/>
                        </a:rPr>
                        <a:t>Übernahme </a:t>
                      </a:r>
                      <a:r>
                        <a:rPr lang="de-DE" sz="1100" b="1" dirty="0">
                          <a:latin typeface="+mn-lt"/>
                          <a:ea typeface="Times New Roman"/>
                          <a:cs typeface="Times New Roman"/>
                        </a:rPr>
                        <a:t>möglich;</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5061">
                <a:tc>
                  <a:txBody>
                    <a:bodyPr/>
                    <a:lstStyle/>
                    <a:p>
                      <a:pPr>
                        <a:spcAft>
                          <a:spcPts val="0"/>
                        </a:spcAft>
                      </a:pPr>
                      <a:r>
                        <a:rPr lang="de-DE" sz="1100" b="1" dirty="0">
                          <a:latin typeface="+mn-lt"/>
                          <a:ea typeface="Times New Roman"/>
                          <a:cs typeface="Times New Roman"/>
                        </a:rPr>
                        <a:t>Finanzen</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smtClean="0">
                          <a:latin typeface="+mn-lt"/>
                          <a:ea typeface="Times New Roman"/>
                          <a:cs typeface="Times New Roman"/>
                        </a:rPr>
                        <a:t>Ausbildungsvergütung</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smtClean="0">
                          <a:latin typeface="+mn-lt"/>
                          <a:ea typeface="Times New Roman"/>
                          <a:cs typeface="Times New Roman"/>
                        </a:rPr>
                        <a:t>Ausbildungsvergütung</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smtClean="0">
                          <a:latin typeface="+mn-lt"/>
                          <a:ea typeface="Times New Roman"/>
                          <a:cs typeface="Times New Roman"/>
                        </a:rPr>
                        <a:t>Stipendium/ Vergütung,</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5061">
                <a:tc>
                  <a:txBody>
                    <a:bodyPr/>
                    <a:lstStyle/>
                    <a:p>
                      <a:pPr>
                        <a:spcAft>
                          <a:spcPts val="0"/>
                        </a:spcAft>
                      </a:pPr>
                      <a:r>
                        <a:rPr lang="de-DE" sz="1100" b="1" dirty="0" smtClean="0">
                          <a:latin typeface="+mn-lt"/>
                          <a:ea typeface="Times New Roman"/>
                          <a:cs typeface="Times New Roman"/>
                        </a:rPr>
                        <a:t>Bewerbung</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a:latin typeface="+mn-lt"/>
                          <a:ea typeface="Times New Roman"/>
                          <a:cs typeface="Times New Roman"/>
                        </a:rPr>
                        <a:t>12 – 17 Monate vor Beginn</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12 Monate vor Beginn</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 </a:t>
                      </a:r>
                      <a:r>
                        <a:rPr lang="de-DE" sz="1100" b="1" dirty="0" smtClean="0">
                          <a:latin typeface="+mn-lt"/>
                          <a:ea typeface="Times New Roman"/>
                          <a:cs typeface="Times New Roman"/>
                        </a:rPr>
                        <a:t>12-15 </a:t>
                      </a:r>
                      <a:r>
                        <a:rPr lang="de-DE" sz="1100" b="1" dirty="0">
                          <a:latin typeface="+mn-lt"/>
                          <a:ea typeface="Times New Roman"/>
                          <a:cs typeface="Times New Roman"/>
                        </a:rPr>
                        <a:t>Monate vor Beginn,</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704">
                <a:tc>
                  <a:txBody>
                    <a:bodyPr/>
                    <a:lstStyle/>
                    <a:p>
                      <a:pPr>
                        <a:spcAft>
                          <a:spcPts val="0"/>
                        </a:spcAft>
                      </a:pPr>
                      <a:r>
                        <a:rPr lang="de-DE" sz="1100" b="1" dirty="0" smtClean="0">
                          <a:latin typeface="+mn-lt"/>
                          <a:ea typeface="Times New Roman"/>
                          <a:cs typeface="Times New Roman"/>
                        </a:rPr>
                        <a:t>Abschlüsse</a:t>
                      </a:r>
                      <a:endParaRPr lang="de-DE" sz="1100" b="1" dirty="0">
                        <a:latin typeface="+mn-lt"/>
                        <a:ea typeface="Times New Roman"/>
                        <a:cs typeface="Times New Roman"/>
                      </a:endParaRP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Bachelor</a:t>
                      </a:r>
                    </a:p>
                    <a:p>
                      <a:pPr>
                        <a:spcAft>
                          <a:spcPts val="0"/>
                        </a:spcAft>
                      </a:pPr>
                      <a:r>
                        <a:rPr lang="de-DE" sz="1100" b="1" dirty="0">
                          <a:latin typeface="+mn-lt"/>
                          <a:ea typeface="Times New Roman"/>
                          <a:cs typeface="Times New Roman"/>
                        </a:rPr>
                        <a:t>Master möglich</a:t>
                      </a:r>
                    </a:p>
                    <a:p>
                      <a:pPr>
                        <a:spcAft>
                          <a:spcPts val="0"/>
                        </a:spcAft>
                      </a:pPr>
                      <a:r>
                        <a:rPr lang="de-DE" sz="1100" b="1" dirty="0">
                          <a:latin typeface="+mn-lt"/>
                          <a:ea typeface="Times New Roman"/>
                          <a:cs typeface="Times New Roman"/>
                        </a:rPr>
                        <a:t>Auslaufend Diplom</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Bachelor</a:t>
                      </a:r>
                    </a:p>
                    <a:p>
                      <a:pPr>
                        <a:spcAft>
                          <a:spcPts val="0"/>
                        </a:spcAft>
                      </a:pPr>
                      <a:r>
                        <a:rPr lang="de-DE" sz="1100" b="1" dirty="0">
                          <a:latin typeface="+mn-lt"/>
                          <a:ea typeface="Times New Roman"/>
                          <a:cs typeface="Times New Roman"/>
                        </a:rPr>
                        <a:t>Master möglich</a:t>
                      </a:r>
                    </a:p>
                    <a:p>
                      <a:pPr>
                        <a:spcAft>
                          <a:spcPts val="0"/>
                        </a:spcAft>
                      </a:pPr>
                      <a:r>
                        <a:rPr lang="de-DE" sz="1100" b="1" dirty="0">
                          <a:latin typeface="+mn-lt"/>
                          <a:ea typeface="Times New Roman"/>
                          <a:cs typeface="Times New Roman"/>
                        </a:rPr>
                        <a:t>Auslaufend Diplom</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b="1" dirty="0">
                          <a:latin typeface="+mn-lt"/>
                          <a:ea typeface="Times New Roman"/>
                          <a:cs typeface="Times New Roman"/>
                        </a:rPr>
                        <a:t>Bachelor</a:t>
                      </a:r>
                    </a:p>
                    <a:p>
                      <a:pPr>
                        <a:spcAft>
                          <a:spcPts val="0"/>
                        </a:spcAft>
                      </a:pPr>
                      <a:r>
                        <a:rPr lang="de-DE" sz="1100" b="1" dirty="0">
                          <a:latin typeface="+mn-lt"/>
                          <a:ea typeface="Times New Roman"/>
                          <a:cs typeface="Times New Roman"/>
                        </a:rPr>
                        <a:t>Master möglich</a:t>
                      </a:r>
                    </a:p>
                    <a:p>
                      <a:pPr>
                        <a:spcAft>
                          <a:spcPts val="0"/>
                        </a:spcAft>
                      </a:pPr>
                      <a:r>
                        <a:rPr lang="de-DE" sz="1100" b="1" dirty="0">
                          <a:latin typeface="+mn-lt"/>
                          <a:ea typeface="Times New Roman"/>
                          <a:cs typeface="Times New Roman"/>
                        </a:rPr>
                        <a:t>Auslaufend Diplom</a:t>
                      </a:r>
                    </a:p>
                  </a:txBody>
                  <a:tcPr marL="23835" marR="2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8706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
            </a:r>
            <a:br>
              <a:rPr lang="de-DE" dirty="0" smtClean="0"/>
            </a:br>
            <a:endParaRPr lang="de-DE" dirty="0"/>
          </a:p>
        </p:txBody>
      </p:sp>
      <p:sp>
        <p:nvSpPr>
          <p:cNvPr id="6" name="Untertitel 2"/>
          <p:cNvSpPr txBox="1">
            <a:spLocks/>
          </p:cNvSpPr>
          <p:nvPr/>
        </p:nvSpPr>
        <p:spPr>
          <a:xfrm>
            <a:off x="1010212" y="1389076"/>
            <a:ext cx="7740000" cy="4536504"/>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344488" indent="-344488" algn="l" defTabSz="917575" rtl="0" fontAlgn="base">
              <a:lnSpc>
                <a:spcPct val="100000"/>
              </a:lnSpc>
              <a:spcBef>
                <a:spcPts val="0"/>
              </a:spcBef>
              <a:spcAft>
                <a:spcPts val="400"/>
              </a:spcAft>
              <a:buClr>
                <a:srgbClr val="E2001A"/>
              </a:buClr>
              <a:buSzPct val="80000"/>
              <a:buFont typeface="Arial" pitchFamily="34" charset="0"/>
              <a:buChar char="▬"/>
              <a:defRPr sz="2000" b="1">
                <a:solidFill>
                  <a:schemeClr val="dk1"/>
                </a:solidFill>
                <a:latin typeface="+mn-lt"/>
                <a:ea typeface="+mn-ea"/>
                <a:cs typeface="+mn-cs"/>
              </a:defRPr>
            </a:lvl1pPr>
            <a:lvl2pPr marL="676275" indent="-152400" algn="l" defTabSz="917575" rtl="0" fontAlgn="base">
              <a:lnSpc>
                <a:spcPct val="100000"/>
              </a:lnSpc>
              <a:spcBef>
                <a:spcPts val="400"/>
              </a:spcBef>
              <a:spcAft>
                <a:spcPct val="0"/>
              </a:spcAft>
              <a:buClr>
                <a:srgbClr val="58595B"/>
              </a:buClr>
              <a:buFont typeface="Arial" pitchFamily="34" charset="0"/>
              <a:buChar char="•"/>
              <a:defRPr sz="2000">
                <a:solidFill>
                  <a:schemeClr val="dk1"/>
                </a:solidFill>
                <a:latin typeface="+mn-lt"/>
                <a:ea typeface="+mn-ea"/>
                <a:cs typeface="+mn-cs"/>
              </a:defRPr>
            </a:lvl2pPr>
            <a:lvl3pPr marL="990600" indent="-152400" algn="l" defTabSz="917575" rtl="0" fontAlgn="base">
              <a:lnSpc>
                <a:spcPct val="100000"/>
              </a:lnSpc>
              <a:spcBef>
                <a:spcPts val="350"/>
              </a:spcBef>
              <a:spcAft>
                <a:spcPct val="0"/>
              </a:spcAft>
              <a:buClr>
                <a:srgbClr val="58595B"/>
              </a:buClr>
              <a:buFont typeface="Arial" pitchFamily="34" charset="0"/>
              <a:buChar char="•"/>
              <a:defRPr sz="1400">
                <a:solidFill>
                  <a:schemeClr val="dk1"/>
                </a:solidFill>
                <a:latin typeface="+mn-lt"/>
                <a:ea typeface="+mn-ea"/>
                <a:cs typeface="+mn-cs"/>
              </a:defRPr>
            </a:lvl3pPr>
            <a:lvl4pPr marL="1606550" indent="-230188" algn="l" defTabSz="917575" rtl="0" fontAlgn="base">
              <a:spcBef>
                <a:spcPct val="20000"/>
              </a:spcBef>
              <a:spcAft>
                <a:spcPct val="0"/>
              </a:spcAft>
              <a:buChar char="–"/>
              <a:defRPr sz="1600">
                <a:solidFill>
                  <a:schemeClr val="dk1"/>
                </a:solidFill>
                <a:latin typeface="+mn-lt"/>
                <a:ea typeface="+mn-ea"/>
                <a:cs typeface="+mn-cs"/>
              </a:defRPr>
            </a:lvl4pPr>
            <a:lvl5pPr marL="2065338" indent="-234950" algn="l" defTabSz="917575" rtl="0" fontAlgn="base">
              <a:spcBef>
                <a:spcPct val="20000"/>
              </a:spcBef>
              <a:spcAft>
                <a:spcPct val="0"/>
              </a:spcAft>
              <a:buChar char="»"/>
              <a:defRPr sz="2000">
                <a:solidFill>
                  <a:schemeClr val="dk1"/>
                </a:solidFill>
                <a:latin typeface="+mn-lt"/>
                <a:ea typeface="+mn-ea"/>
                <a:cs typeface="+mn-cs"/>
              </a:defRPr>
            </a:lvl5pPr>
            <a:lvl6pPr marL="2522538" indent="-234950" algn="l" defTabSz="917575" rtl="0" fontAlgn="base">
              <a:spcBef>
                <a:spcPct val="20000"/>
              </a:spcBef>
              <a:spcAft>
                <a:spcPct val="0"/>
              </a:spcAft>
              <a:buChar char="»"/>
              <a:defRPr sz="2000">
                <a:solidFill>
                  <a:schemeClr val="dk1"/>
                </a:solidFill>
                <a:latin typeface="+mn-lt"/>
                <a:ea typeface="+mn-ea"/>
                <a:cs typeface="+mn-cs"/>
              </a:defRPr>
            </a:lvl6pPr>
            <a:lvl7pPr marL="2979738" indent="-234950" algn="l" defTabSz="917575" rtl="0" fontAlgn="base">
              <a:spcBef>
                <a:spcPct val="20000"/>
              </a:spcBef>
              <a:spcAft>
                <a:spcPct val="0"/>
              </a:spcAft>
              <a:buChar char="»"/>
              <a:defRPr sz="2000">
                <a:solidFill>
                  <a:schemeClr val="dk1"/>
                </a:solidFill>
                <a:latin typeface="+mn-lt"/>
                <a:ea typeface="+mn-ea"/>
                <a:cs typeface="+mn-cs"/>
              </a:defRPr>
            </a:lvl7pPr>
            <a:lvl8pPr marL="3436938" indent="-234950" algn="l" defTabSz="917575" rtl="0" fontAlgn="base">
              <a:spcBef>
                <a:spcPct val="20000"/>
              </a:spcBef>
              <a:spcAft>
                <a:spcPct val="0"/>
              </a:spcAft>
              <a:buChar char="»"/>
              <a:defRPr sz="2000">
                <a:solidFill>
                  <a:schemeClr val="dk1"/>
                </a:solidFill>
                <a:latin typeface="+mn-lt"/>
                <a:ea typeface="+mn-ea"/>
                <a:cs typeface="+mn-cs"/>
              </a:defRPr>
            </a:lvl8pPr>
            <a:lvl9pPr marL="3894138" indent="-234950" algn="l" defTabSz="917575" rtl="0" fontAlgn="base">
              <a:spcBef>
                <a:spcPct val="20000"/>
              </a:spcBef>
              <a:spcAft>
                <a:spcPct val="0"/>
              </a:spcAft>
              <a:buChar char="»"/>
              <a:defRPr sz="2000">
                <a:solidFill>
                  <a:schemeClr val="dk1"/>
                </a:solidFill>
                <a:latin typeface="+mn-lt"/>
                <a:ea typeface="+mn-ea"/>
                <a:cs typeface="+mn-cs"/>
              </a:defRPr>
            </a:lvl9pPr>
          </a:lstStyle>
          <a:p>
            <a:pPr marL="0" indent="0" algn="ctr">
              <a:buNone/>
            </a:pPr>
            <a:endParaRPr lang="de-DE" sz="2800" b="0" kern="0" dirty="0" smtClean="0">
              <a:solidFill>
                <a:schemeClr val="tx1"/>
              </a:solidFill>
            </a:endParaRPr>
          </a:p>
          <a:p>
            <a:pPr marL="0" indent="0" algn="ctr">
              <a:buNone/>
            </a:pPr>
            <a:r>
              <a:rPr lang="de-DE" sz="2800" kern="0" dirty="0" smtClean="0">
                <a:solidFill>
                  <a:schemeClr val="tx1"/>
                </a:solidFill>
              </a:rPr>
              <a:t>Reiner Spittka M.A.</a:t>
            </a:r>
          </a:p>
          <a:p>
            <a:pPr marL="0" indent="0" algn="ctr">
              <a:buNone/>
            </a:pPr>
            <a:endParaRPr lang="de-DE" sz="2800" b="0" kern="0" dirty="0" smtClean="0">
              <a:solidFill>
                <a:schemeClr val="tx1"/>
              </a:solidFill>
            </a:endParaRPr>
          </a:p>
          <a:p>
            <a:pPr marL="0" indent="0" algn="ctr">
              <a:buNone/>
            </a:pPr>
            <a:r>
              <a:rPr lang="de-DE" sz="2400" b="0" kern="0" dirty="0" smtClean="0">
                <a:solidFill>
                  <a:schemeClr val="tx1"/>
                </a:solidFill>
              </a:rPr>
              <a:t>Akademischer Berater</a:t>
            </a:r>
          </a:p>
          <a:p>
            <a:pPr marL="0" indent="0" algn="ctr">
              <a:buNone/>
            </a:pPr>
            <a:r>
              <a:rPr lang="de-DE" sz="2400" b="0" kern="0" dirty="0" smtClean="0">
                <a:solidFill>
                  <a:schemeClr val="tx1"/>
                </a:solidFill>
              </a:rPr>
              <a:t>Historiker, Soziologe, Sozialpsychologe</a:t>
            </a:r>
          </a:p>
          <a:p>
            <a:pPr marL="0" indent="0" algn="ctr">
              <a:buNone/>
            </a:pPr>
            <a:r>
              <a:rPr lang="de-DE" sz="2400" b="0" kern="0" dirty="0" smtClean="0">
                <a:solidFill>
                  <a:schemeClr val="tx1"/>
                </a:solidFill>
              </a:rPr>
              <a:t>Agentur für Arbeit Landau</a:t>
            </a:r>
          </a:p>
          <a:p>
            <a:pPr marL="0" indent="0" algn="ctr">
              <a:buNone/>
            </a:pPr>
            <a:r>
              <a:rPr lang="de-DE" sz="2400" b="0" kern="0" dirty="0" smtClean="0">
                <a:solidFill>
                  <a:schemeClr val="tx1"/>
                </a:solidFill>
              </a:rPr>
              <a:t>Tel.: 0800 4 5555 00</a:t>
            </a:r>
          </a:p>
          <a:p>
            <a:pPr marL="0" indent="0" algn="ctr">
              <a:buNone/>
            </a:pPr>
            <a:r>
              <a:rPr lang="de-DE" sz="2400" b="0" kern="0" dirty="0" err="1" smtClean="0">
                <a:solidFill>
                  <a:schemeClr val="tx1"/>
                </a:solidFill>
              </a:rPr>
              <a:t>e-mail</a:t>
            </a:r>
            <a:r>
              <a:rPr lang="de-DE" sz="2400" b="0" kern="0" dirty="0" smtClean="0">
                <a:solidFill>
                  <a:schemeClr val="tx1"/>
                </a:solidFill>
              </a:rPr>
              <a:t>: Landau.151-U25@arbeitsagentur.de</a:t>
            </a:r>
          </a:p>
          <a:p>
            <a:pPr marL="0" indent="0" algn="ctr">
              <a:buNone/>
            </a:pPr>
            <a:endParaRPr lang="de-DE" sz="2400" b="0" kern="0" dirty="0" smtClean="0">
              <a:solidFill>
                <a:schemeClr val="tx1"/>
              </a:solidFill>
            </a:endParaRPr>
          </a:p>
          <a:p>
            <a:pPr marL="0" indent="0" algn="ctr">
              <a:buNone/>
            </a:pPr>
            <a:endParaRPr lang="de-DE" kern="0" dirty="0"/>
          </a:p>
        </p:txBody>
      </p:sp>
    </p:spTree>
    <p:extLst>
      <p:ext uri="{BB962C8B-B14F-4D97-AF65-F5344CB8AC3E}">
        <p14:creationId xmlns:p14="http://schemas.microsoft.com/office/powerpoint/2010/main" val="862113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Studium an einer Fachhochschule</a:t>
            </a:r>
            <a:endParaRPr lang="de-DE" dirty="0"/>
          </a:p>
        </p:txBody>
      </p:sp>
      <p:sp>
        <p:nvSpPr>
          <p:cNvPr id="3" name="Textplatzhalter 2"/>
          <p:cNvSpPr>
            <a:spLocks noGrp="1"/>
          </p:cNvSpPr>
          <p:nvPr>
            <p:ph type="body" sz="quarter" idx="16"/>
          </p:nvPr>
        </p:nvSpPr>
        <p:spPr>
          <a:xfrm>
            <a:off x="87086" y="1317170"/>
            <a:ext cx="9002485" cy="4773102"/>
          </a:xfrm>
        </p:spPr>
        <p:txBody>
          <a:bodyPr/>
          <a:lstStyle/>
          <a:p>
            <a:r>
              <a:rPr lang="de-DE" dirty="0"/>
              <a:t>- ein gewisser </a:t>
            </a:r>
            <a:r>
              <a:rPr lang="de-DE" dirty="0" smtClean="0"/>
              <a:t>Praxisanteil, ca. 25 %</a:t>
            </a:r>
          </a:p>
          <a:p>
            <a:r>
              <a:rPr lang="de-DE" dirty="0" smtClean="0"/>
              <a:t>- anwendungsbezogene Theorie</a:t>
            </a:r>
          </a:p>
          <a:p>
            <a:r>
              <a:rPr lang="de-DE" dirty="0" smtClean="0"/>
              <a:t>- eher kleine Lerngruppen</a:t>
            </a:r>
          </a:p>
          <a:p>
            <a:endParaRPr lang="de-DE" dirty="0"/>
          </a:p>
          <a:p>
            <a:r>
              <a:rPr lang="de-DE" dirty="0"/>
              <a:t>- Bereiche: </a:t>
            </a:r>
            <a:endParaRPr lang="de-DE" dirty="0" smtClean="0"/>
          </a:p>
          <a:p>
            <a:r>
              <a:rPr lang="de-DE" dirty="0" smtClean="0"/>
              <a:t> Wirtschaft: Marketing, Tourismus, Finanzen….</a:t>
            </a:r>
          </a:p>
          <a:p>
            <a:r>
              <a:rPr lang="de-DE" dirty="0" smtClean="0"/>
              <a:t> Technik: Maschinenbau, Elektro, Architektur….</a:t>
            </a:r>
          </a:p>
          <a:p>
            <a:r>
              <a:rPr lang="de-DE" dirty="0"/>
              <a:t> </a:t>
            </a:r>
            <a:r>
              <a:rPr lang="de-DE" dirty="0" smtClean="0"/>
              <a:t>Ernährung, Lebensmittel…</a:t>
            </a:r>
          </a:p>
          <a:p>
            <a:r>
              <a:rPr lang="de-DE" dirty="0" smtClean="0"/>
              <a:t> Informatik: Wirtschaft, Technik, Medien..</a:t>
            </a:r>
          </a:p>
          <a:p>
            <a:r>
              <a:rPr lang="de-DE" dirty="0" smtClean="0"/>
              <a:t> Design: Werbung, Gegenstände, Game….</a:t>
            </a:r>
          </a:p>
          <a:p>
            <a:r>
              <a:rPr lang="de-DE" dirty="0" smtClean="0"/>
              <a:t> Soziales: Soziale Arbeit….</a:t>
            </a:r>
            <a:endParaRPr lang="de-DE" dirty="0"/>
          </a:p>
          <a:p>
            <a:endParaRPr lang="de-DE" dirty="0"/>
          </a:p>
        </p:txBody>
      </p:sp>
      <p:sp>
        <p:nvSpPr>
          <p:cNvPr id="4" name="Textplatzhalter 3"/>
          <p:cNvSpPr>
            <a:spLocks noGrp="1"/>
          </p:cNvSpPr>
          <p:nvPr>
            <p:ph type="body" sz="quarter" idx="17"/>
          </p:nvPr>
        </p:nvSpPr>
        <p:spPr>
          <a:xfrm flipH="1">
            <a:off x="9775370" y="1597025"/>
            <a:ext cx="1186543" cy="2098010"/>
          </a:xfrm>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121788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Betriebsbesichtigung im Fachhochschulstudium</a:t>
            </a:r>
            <a:endParaRPr lang="de-DE" dirty="0"/>
          </a:p>
        </p:txBody>
      </p:sp>
      <p:sp>
        <p:nvSpPr>
          <p:cNvPr id="3" name="Textplatzhalter 2"/>
          <p:cNvSpPr>
            <a:spLocks noGrp="1"/>
          </p:cNvSpPr>
          <p:nvPr>
            <p:ph type="body" sz="quarter" idx="16"/>
          </p:nvPr>
        </p:nvSpPr>
        <p:spPr/>
        <p:txBody>
          <a:bodyPr/>
          <a:lstStyle/>
          <a:p>
            <a:endParaRPr lang="de-DE" dirty="0"/>
          </a:p>
        </p:txBody>
      </p:sp>
      <p:sp>
        <p:nvSpPr>
          <p:cNvPr id="4" name="Textplatzhalter 3"/>
          <p:cNvSpPr>
            <a:spLocks noGrp="1"/>
          </p:cNvSpPr>
          <p:nvPr>
            <p:ph type="body" sz="quarter" idx="17"/>
          </p:nvPr>
        </p:nvSpPr>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3000"/>
            <a:ext cx="9180513" cy="5472957"/>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7" y="1142999"/>
            <a:ext cx="9180513" cy="6885385"/>
          </a:xfrm>
          <a:prstGeom prst="rect">
            <a:avLst/>
          </a:prstGeom>
        </p:spPr>
      </p:pic>
    </p:spTree>
    <p:extLst>
      <p:ext uri="{BB962C8B-B14F-4D97-AF65-F5344CB8AC3E}">
        <p14:creationId xmlns:p14="http://schemas.microsoft.com/office/powerpoint/2010/main" val="790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Studium an einer Universität</a:t>
            </a:r>
            <a:endParaRPr lang="de-DE" dirty="0"/>
          </a:p>
        </p:txBody>
      </p:sp>
      <p:sp>
        <p:nvSpPr>
          <p:cNvPr id="3" name="Textplatzhalter 2"/>
          <p:cNvSpPr>
            <a:spLocks noGrp="1"/>
          </p:cNvSpPr>
          <p:nvPr>
            <p:ph type="body" sz="quarter" idx="16"/>
          </p:nvPr>
        </p:nvSpPr>
        <p:spPr>
          <a:xfrm>
            <a:off x="174172" y="1360714"/>
            <a:ext cx="8926286" cy="5568191"/>
          </a:xfrm>
        </p:spPr>
        <p:txBody>
          <a:bodyPr/>
          <a:lstStyle/>
          <a:p>
            <a:r>
              <a:rPr lang="de-DE" dirty="0"/>
              <a:t>- </a:t>
            </a:r>
            <a:r>
              <a:rPr lang="de-DE" b="1" dirty="0"/>
              <a:t>hoher theoretischer Anteil, Wissenschaft</a:t>
            </a:r>
          </a:p>
          <a:p>
            <a:r>
              <a:rPr lang="de-DE" dirty="0"/>
              <a:t>- Bereiche: </a:t>
            </a:r>
            <a:r>
              <a:rPr lang="de-DE" dirty="0" smtClean="0"/>
              <a:t>alle</a:t>
            </a:r>
          </a:p>
          <a:p>
            <a:r>
              <a:rPr lang="de-DE" dirty="0" smtClean="0"/>
              <a:t>Wirtschaft</a:t>
            </a:r>
          </a:p>
          <a:p>
            <a:r>
              <a:rPr lang="de-DE" dirty="0" smtClean="0"/>
              <a:t>Technik</a:t>
            </a:r>
          </a:p>
          <a:p>
            <a:r>
              <a:rPr lang="de-DE" dirty="0" smtClean="0"/>
              <a:t>Naturwissenschaft</a:t>
            </a:r>
          </a:p>
          <a:p>
            <a:r>
              <a:rPr lang="de-DE" dirty="0" smtClean="0"/>
              <a:t>Medizin</a:t>
            </a:r>
          </a:p>
          <a:p>
            <a:r>
              <a:rPr lang="de-DE" dirty="0" smtClean="0"/>
              <a:t>Lehramt</a:t>
            </a:r>
          </a:p>
          <a:p>
            <a:r>
              <a:rPr lang="de-DE" dirty="0" smtClean="0"/>
              <a:t>Informatik</a:t>
            </a:r>
          </a:p>
          <a:p>
            <a:r>
              <a:rPr lang="de-DE" dirty="0" smtClean="0"/>
              <a:t>Kunst</a:t>
            </a:r>
          </a:p>
          <a:p>
            <a:r>
              <a:rPr lang="de-DE" dirty="0" smtClean="0"/>
              <a:t>Musik</a:t>
            </a:r>
          </a:p>
          <a:p>
            <a:r>
              <a:rPr lang="de-DE" dirty="0" smtClean="0"/>
              <a:t>Sport</a:t>
            </a:r>
          </a:p>
          <a:p>
            <a:r>
              <a:rPr lang="de-DE" dirty="0" smtClean="0"/>
              <a:t>Sprachen</a:t>
            </a:r>
          </a:p>
          <a:p>
            <a:r>
              <a:rPr lang="de-DE" dirty="0" smtClean="0"/>
              <a:t>………</a:t>
            </a:r>
            <a:endParaRPr lang="de-DE" dirty="0"/>
          </a:p>
          <a:p>
            <a:endParaRPr lang="de-DE" dirty="0"/>
          </a:p>
        </p:txBody>
      </p:sp>
      <p:sp>
        <p:nvSpPr>
          <p:cNvPr id="4" name="Textplatzhalter 3"/>
          <p:cNvSpPr>
            <a:spLocks noGrp="1"/>
          </p:cNvSpPr>
          <p:nvPr>
            <p:ph type="body" sz="quarter" idx="17"/>
          </p:nvPr>
        </p:nvSpPr>
        <p:spPr>
          <a:xfrm flipH="1">
            <a:off x="9568543" y="1597025"/>
            <a:ext cx="65314" cy="2098010"/>
          </a:xfrm>
        </p:spPr>
        <p:txBody>
          <a:bodyPr/>
          <a:lstStyle/>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40542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UNI - Hörsaal</a:t>
            </a:r>
            <a:endParaRPr lang="de-DE" dirty="0"/>
          </a:p>
        </p:txBody>
      </p:sp>
      <p:sp>
        <p:nvSpPr>
          <p:cNvPr id="3" name="Textplatzhalter 2"/>
          <p:cNvSpPr>
            <a:spLocks noGrp="1"/>
          </p:cNvSpPr>
          <p:nvPr>
            <p:ph type="body" sz="quarter" idx="16"/>
          </p:nvPr>
        </p:nvSpPr>
        <p:spPr/>
        <p:txBody>
          <a:bodyPr/>
          <a:lstStyle/>
          <a:p>
            <a:endParaRPr lang="de-DE" dirty="0"/>
          </a:p>
        </p:txBody>
      </p:sp>
      <p:sp>
        <p:nvSpPr>
          <p:cNvPr id="4" name="Textplatzhalter 3"/>
          <p:cNvSpPr>
            <a:spLocks noGrp="1"/>
          </p:cNvSpPr>
          <p:nvPr>
            <p:ph type="body" sz="quarter" idx="17"/>
          </p:nvPr>
        </p:nvSpPr>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0" y="1240971"/>
            <a:ext cx="9180512" cy="5374987"/>
          </a:xfrm>
          <a:prstGeom prst="rect">
            <a:avLst/>
          </a:prstGeom>
        </p:spPr>
      </p:pic>
    </p:spTree>
    <p:extLst>
      <p:ext uri="{BB962C8B-B14F-4D97-AF65-F5344CB8AC3E}">
        <p14:creationId xmlns:p14="http://schemas.microsoft.com/office/powerpoint/2010/main" val="169436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Studium</a:t>
            </a:r>
            <a:endParaRPr lang="de-DE" sz="3200" dirty="0"/>
          </a:p>
        </p:txBody>
      </p:sp>
      <p:graphicFrame>
        <p:nvGraphicFramePr>
          <p:cNvPr id="7" name="Tabelle 6"/>
          <p:cNvGraphicFramePr>
            <a:graphicFrameLocks noGrp="1"/>
          </p:cNvGraphicFramePr>
          <p:nvPr>
            <p:extLst>
              <p:ext uri="{D42A27DB-BD31-4B8C-83A1-F6EECF244321}">
                <p14:modId xmlns:p14="http://schemas.microsoft.com/office/powerpoint/2010/main" val="271448658"/>
              </p:ext>
            </p:extLst>
          </p:nvPr>
        </p:nvGraphicFramePr>
        <p:xfrm>
          <a:off x="97841" y="1206783"/>
          <a:ext cx="8998033" cy="5577840"/>
        </p:xfrm>
        <a:graphic>
          <a:graphicData uri="http://schemas.openxmlformats.org/drawingml/2006/table">
            <a:tbl>
              <a:tblPr/>
              <a:tblGrid>
                <a:gridCol w="1095413">
                  <a:extLst>
                    <a:ext uri="{9D8B030D-6E8A-4147-A177-3AD203B41FA5}">
                      <a16:colId xmlns:a16="http://schemas.microsoft.com/office/drawing/2014/main" val="20000"/>
                    </a:ext>
                  </a:extLst>
                </a:gridCol>
                <a:gridCol w="3285844">
                  <a:extLst>
                    <a:ext uri="{9D8B030D-6E8A-4147-A177-3AD203B41FA5}">
                      <a16:colId xmlns:a16="http://schemas.microsoft.com/office/drawing/2014/main" val="20001"/>
                    </a:ext>
                  </a:extLst>
                </a:gridCol>
                <a:gridCol w="2442251">
                  <a:extLst>
                    <a:ext uri="{9D8B030D-6E8A-4147-A177-3AD203B41FA5}">
                      <a16:colId xmlns:a16="http://schemas.microsoft.com/office/drawing/2014/main" val="20002"/>
                    </a:ext>
                  </a:extLst>
                </a:gridCol>
                <a:gridCol w="2174525">
                  <a:extLst>
                    <a:ext uri="{9D8B030D-6E8A-4147-A177-3AD203B41FA5}">
                      <a16:colId xmlns:a16="http://schemas.microsoft.com/office/drawing/2014/main" val="20003"/>
                    </a:ext>
                  </a:extLst>
                </a:gridCol>
              </a:tblGrid>
              <a:tr h="239891">
                <a:tc>
                  <a:txBody>
                    <a:bodyPr/>
                    <a:lstStyle/>
                    <a:p>
                      <a:pPr>
                        <a:spcAft>
                          <a:spcPts val="0"/>
                        </a:spcAft>
                      </a:pPr>
                      <a:endParaRPr lang="de-DE" sz="16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600" b="1">
                          <a:latin typeface="MetaNormal-Roman"/>
                          <a:ea typeface="Times New Roman"/>
                          <a:cs typeface="Times New Roman"/>
                        </a:rPr>
                        <a:t>Universität</a:t>
                      </a:r>
                      <a:endParaRPr lang="de-DE" sz="16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600" b="1" dirty="0">
                          <a:latin typeface="MetaNormal-Roman"/>
                          <a:ea typeface="Times New Roman"/>
                          <a:cs typeface="Times New Roman"/>
                        </a:rPr>
                        <a:t>Fachhochschule </a:t>
                      </a:r>
                      <a:r>
                        <a:rPr lang="de-DE" sz="1600" b="1" baseline="0" dirty="0" smtClean="0">
                          <a:latin typeface="MetaNormal-Roman"/>
                          <a:ea typeface="Times New Roman"/>
                          <a:cs typeface="Times New Roman"/>
                        </a:rPr>
                        <a:t> </a:t>
                      </a:r>
                      <a:r>
                        <a:rPr lang="de-DE" sz="1600" b="1" dirty="0" smtClean="0">
                          <a:latin typeface="MetaNormal-Roman"/>
                          <a:ea typeface="Times New Roman"/>
                          <a:cs typeface="Times New Roman"/>
                        </a:rPr>
                        <a:t>FH/HS</a:t>
                      </a:r>
                      <a:endParaRPr lang="de-DE" sz="16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600" b="1" dirty="0">
                          <a:latin typeface="MetaNormal-Roman"/>
                          <a:ea typeface="Times New Roman"/>
                          <a:cs typeface="Times New Roman"/>
                        </a:rPr>
                        <a:t>Privat -  UNI, FH</a:t>
                      </a:r>
                      <a:endParaRPr lang="de-DE" sz="16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9714">
                <a:tc>
                  <a:txBody>
                    <a:bodyPr/>
                    <a:lstStyle/>
                    <a:p>
                      <a:pPr>
                        <a:spcAft>
                          <a:spcPts val="0"/>
                        </a:spcAft>
                      </a:pPr>
                      <a:r>
                        <a:rPr lang="de-DE" sz="1400" b="1" dirty="0">
                          <a:latin typeface="MetaNormal-Roman"/>
                          <a:ea typeface="Times New Roman"/>
                          <a:cs typeface="Times New Roman"/>
                        </a:rPr>
                        <a:t>Studien-fächer</a:t>
                      </a:r>
                      <a:endParaRPr lang="de-DE" sz="14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err="1">
                          <a:latin typeface="MetaNormal-Roman"/>
                          <a:ea typeface="Times New Roman"/>
                          <a:cs typeface="Times New Roman"/>
                        </a:rPr>
                        <a:t>Geisteswiss</a:t>
                      </a:r>
                      <a:r>
                        <a:rPr lang="de-DE" sz="1400" dirty="0">
                          <a:latin typeface="MetaNormal-Roman"/>
                          <a:ea typeface="Times New Roman"/>
                          <a:cs typeface="Times New Roman"/>
                        </a:rPr>
                        <a:t>., Natur-, Sozial-, </a:t>
                      </a:r>
                      <a:endParaRPr lang="de-DE" sz="1400" dirty="0" smtClean="0">
                        <a:latin typeface="MetaNormal-Roman"/>
                        <a:ea typeface="Times New Roman"/>
                        <a:cs typeface="Times New Roman"/>
                      </a:endParaRPr>
                    </a:p>
                    <a:p>
                      <a:pPr>
                        <a:spcAft>
                          <a:spcPts val="0"/>
                        </a:spcAft>
                      </a:pPr>
                      <a:r>
                        <a:rPr lang="de-DE" sz="1400" dirty="0" smtClean="0">
                          <a:latin typeface="MetaNormal-Roman"/>
                          <a:ea typeface="Times New Roman"/>
                          <a:cs typeface="Times New Roman"/>
                        </a:rPr>
                        <a:t>Wirtschafts-, </a:t>
                      </a:r>
                      <a:r>
                        <a:rPr lang="de-DE" sz="1400" dirty="0" err="1" smtClean="0">
                          <a:latin typeface="MetaNormal-Roman"/>
                          <a:ea typeface="Times New Roman"/>
                          <a:cs typeface="Times New Roman"/>
                        </a:rPr>
                        <a:t>Ingenieurwiss</a:t>
                      </a:r>
                      <a:r>
                        <a:rPr lang="de-DE" sz="1400" dirty="0">
                          <a:latin typeface="MetaNormal-Roman"/>
                          <a:ea typeface="Times New Roman"/>
                          <a:cs typeface="Times New Roman"/>
                        </a:rPr>
                        <a:t>., Musik, Medizin, Sport, Kunst...</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Technik. Informatik, Wirtschaft, Gestaltung, Sozialwesen, .....</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a:latin typeface="MetaNormal-Roman"/>
                          <a:ea typeface="Times New Roman"/>
                          <a:cs typeface="Times New Roman"/>
                        </a:rPr>
                        <a:t>Wirtschaft, Informatik, Technik, Medizin, Jura</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9809">
                <a:tc>
                  <a:txBody>
                    <a:bodyPr/>
                    <a:lstStyle/>
                    <a:p>
                      <a:pPr>
                        <a:spcAft>
                          <a:spcPts val="0"/>
                        </a:spcAft>
                      </a:pPr>
                      <a:r>
                        <a:rPr lang="de-DE" sz="1400" b="1">
                          <a:latin typeface="MetaNormal-Roman"/>
                          <a:ea typeface="Times New Roman"/>
                          <a:cs typeface="Times New Roman"/>
                        </a:rPr>
                        <a:t>Dauer</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6 – 8 Semester Bachelor (BA)</a:t>
                      </a:r>
                    </a:p>
                    <a:p>
                      <a:pPr>
                        <a:spcAft>
                          <a:spcPts val="0"/>
                        </a:spcAft>
                      </a:pPr>
                      <a:r>
                        <a:rPr lang="de-DE" sz="1400" dirty="0">
                          <a:latin typeface="MetaNormal-Roman"/>
                          <a:ea typeface="Times New Roman"/>
                          <a:cs typeface="Times New Roman"/>
                        </a:rPr>
                        <a:t>+ 2 – 4 Sem. (Master)</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a:latin typeface="MetaNormal-Roman"/>
                          <a:ea typeface="Times New Roman"/>
                          <a:cs typeface="Times New Roman"/>
                        </a:rPr>
                        <a:t>6 – 8  Semester  (BA)</a:t>
                      </a:r>
                    </a:p>
                    <a:p>
                      <a:pPr>
                        <a:spcAft>
                          <a:spcPts val="0"/>
                        </a:spcAft>
                      </a:pPr>
                      <a:r>
                        <a:rPr lang="de-DE" sz="1400">
                          <a:latin typeface="MetaNormal-Roman"/>
                          <a:ea typeface="Times New Roman"/>
                          <a:cs typeface="Times New Roman"/>
                        </a:rPr>
                        <a:t>+ 2 – 4 Sem. (Master)</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a:latin typeface="MetaNormal-Roman"/>
                          <a:ea typeface="Times New Roman"/>
                          <a:cs typeface="Times New Roman"/>
                        </a:rPr>
                        <a:t>6 – 8  S. (BA)</a:t>
                      </a:r>
                    </a:p>
                    <a:p>
                      <a:pPr>
                        <a:spcAft>
                          <a:spcPts val="0"/>
                        </a:spcAft>
                      </a:pPr>
                      <a:r>
                        <a:rPr lang="de-DE" sz="1400">
                          <a:latin typeface="MetaNormal-Roman"/>
                          <a:ea typeface="Times New Roman"/>
                          <a:cs typeface="Times New Roman"/>
                        </a:rPr>
                        <a:t>+ 2 – 4 Sem. (Master)</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9809">
                <a:tc>
                  <a:txBody>
                    <a:bodyPr/>
                    <a:lstStyle/>
                    <a:p>
                      <a:pPr>
                        <a:spcAft>
                          <a:spcPts val="0"/>
                        </a:spcAft>
                      </a:pPr>
                      <a:r>
                        <a:rPr lang="de-DE" sz="1400" b="1">
                          <a:latin typeface="MetaNormal-Roman"/>
                          <a:ea typeface="Times New Roman"/>
                          <a:cs typeface="Times New Roman"/>
                        </a:rPr>
                        <a:t>Theorie : Praxis</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90 : 10</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75 : 25</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a:latin typeface="MetaNormal-Roman"/>
                          <a:ea typeface="Times New Roman"/>
                          <a:cs typeface="Times New Roman"/>
                        </a:rPr>
                        <a:t>Uni 90 : 10</a:t>
                      </a:r>
                    </a:p>
                    <a:p>
                      <a:pPr>
                        <a:spcAft>
                          <a:spcPts val="0"/>
                        </a:spcAft>
                      </a:pPr>
                      <a:r>
                        <a:rPr lang="de-DE" sz="1400">
                          <a:latin typeface="MetaNormal-Roman"/>
                          <a:ea typeface="Times New Roman"/>
                          <a:cs typeface="Times New Roman"/>
                        </a:rPr>
                        <a:t>FH 75 : 25</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9714">
                <a:tc>
                  <a:txBody>
                    <a:bodyPr/>
                    <a:lstStyle/>
                    <a:p>
                      <a:pPr>
                        <a:spcAft>
                          <a:spcPts val="0"/>
                        </a:spcAft>
                      </a:pPr>
                      <a:r>
                        <a:rPr lang="de-DE" sz="1400" b="1">
                          <a:latin typeface="MetaNormal-Roman"/>
                          <a:ea typeface="Times New Roman"/>
                          <a:cs typeface="Times New Roman"/>
                        </a:rPr>
                        <a:t>Anfor-derungen</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Eigenständigkeit, Disziplin, Neugier, Durchhaltevermögen</a:t>
                      </a:r>
                    </a:p>
                    <a:p>
                      <a:pPr>
                        <a:spcAft>
                          <a:spcPts val="0"/>
                        </a:spcAft>
                      </a:pPr>
                      <a:r>
                        <a:rPr lang="de-DE" sz="1400" dirty="0">
                          <a:latin typeface="MetaNormal-Roman"/>
                          <a:ea typeface="Times New Roman"/>
                          <a:cs typeface="Times New Roman"/>
                        </a:rPr>
                        <a:t>Wiss. Interesse, </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straffe </a:t>
                      </a:r>
                      <a:r>
                        <a:rPr lang="de-DE" sz="1400" dirty="0" smtClean="0">
                          <a:latin typeface="MetaNormal-Roman"/>
                          <a:ea typeface="Times New Roman"/>
                          <a:cs typeface="Times New Roman"/>
                        </a:rPr>
                        <a:t>Lernbereitschaft</a:t>
                      </a:r>
                      <a:r>
                        <a:rPr lang="de-DE" sz="1400" dirty="0">
                          <a:latin typeface="MetaNormal-Roman"/>
                          <a:ea typeface="Times New Roman"/>
                          <a:cs typeface="Times New Roman"/>
                        </a:rPr>
                        <a:t>, Interesse an praktischen Komponenten</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Je nach FH oder Uni siehe zuvor</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2448">
                <a:tc>
                  <a:txBody>
                    <a:bodyPr/>
                    <a:lstStyle/>
                    <a:p>
                      <a:pPr>
                        <a:spcAft>
                          <a:spcPts val="0"/>
                        </a:spcAft>
                      </a:pPr>
                      <a:r>
                        <a:rPr lang="de-DE" sz="1400" b="1">
                          <a:latin typeface="MetaNormal-Roman"/>
                          <a:ea typeface="Times New Roman"/>
                          <a:cs typeface="Times New Roman"/>
                        </a:rPr>
                        <a:t>Besonder-heiten</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Freieste Studienform</a:t>
                      </a:r>
                      <a:r>
                        <a:rPr lang="de-DE" sz="1400" dirty="0" smtClean="0">
                          <a:latin typeface="MetaNormal-Roman"/>
                          <a:ea typeface="Times New Roman"/>
                          <a:cs typeface="Times New Roman"/>
                        </a:rPr>
                        <a:t>, großer </a:t>
                      </a:r>
                      <a:r>
                        <a:rPr lang="de-DE" sz="1400" dirty="0">
                          <a:latin typeface="MetaNormal-Roman"/>
                          <a:ea typeface="Times New Roman"/>
                          <a:cs typeface="Times New Roman"/>
                        </a:rPr>
                        <a:t>Gestaltungsrahmen, hoher Planungs- und Organisationsaufwand</a:t>
                      </a:r>
                    </a:p>
                    <a:p>
                      <a:pPr>
                        <a:spcAft>
                          <a:spcPts val="0"/>
                        </a:spcAft>
                      </a:pPr>
                      <a:r>
                        <a:rPr lang="de-DE" sz="1400" dirty="0">
                          <a:latin typeface="MetaNormal-Roman"/>
                          <a:ea typeface="Times New Roman"/>
                          <a:cs typeface="Times New Roman"/>
                        </a:rPr>
                        <a:t>z.T. große Lerngruppen</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Oft Vorpraktikum, viele Praxisanteile</a:t>
                      </a:r>
                      <a:r>
                        <a:rPr lang="de-DE" sz="1400" dirty="0" smtClean="0">
                          <a:latin typeface="MetaNormal-Roman"/>
                          <a:ea typeface="Times New Roman"/>
                          <a:cs typeface="Times New Roman"/>
                        </a:rPr>
                        <a:t>, eher </a:t>
                      </a:r>
                      <a:r>
                        <a:rPr lang="de-DE" sz="1400" dirty="0">
                          <a:latin typeface="MetaNormal-Roman"/>
                          <a:ea typeface="Times New Roman"/>
                          <a:cs typeface="Times New Roman"/>
                        </a:rPr>
                        <a:t>verschult, weniger Wahlmöglichkeiten,</a:t>
                      </a:r>
                    </a:p>
                    <a:p>
                      <a:pPr>
                        <a:spcAft>
                          <a:spcPts val="0"/>
                        </a:spcAft>
                      </a:pPr>
                      <a:r>
                        <a:rPr lang="de-DE" sz="1400" dirty="0" smtClean="0">
                          <a:latin typeface="MetaNormal-Roman"/>
                          <a:ea typeface="Times New Roman"/>
                          <a:cs typeface="Times New Roman"/>
                        </a:rPr>
                        <a:t>kleine</a:t>
                      </a:r>
                      <a:r>
                        <a:rPr lang="de-DE" sz="1400" baseline="0" dirty="0" smtClean="0">
                          <a:latin typeface="MetaNormal-Roman"/>
                          <a:ea typeface="Times New Roman"/>
                          <a:cs typeface="Times New Roman"/>
                        </a:rPr>
                        <a:t> </a:t>
                      </a:r>
                      <a:r>
                        <a:rPr lang="de-DE" sz="1400" dirty="0" smtClean="0">
                          <a:latin typeface="MetaNormal-Roman"/>
                          <a:ea typeface="Times New Roman"/>
                          <a:cs typeface="Times New Roman"/>
                        </a:rPr>
                        <a:t>Lerngruppen</a:t>
                      </a:r>
                      <a:endParaRPr lang="de-DE" sz="14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Kl. Lerngruppen,  intensives </a:t>
                      </a:r>
                      <a:r>
                        <a:rPr lang="de-DE" sz="1400" dirty="0" smtClean="0">
                          <a:latin typeface="MetaNormal-Roman"/>
                          <a:ea typeface="Times New Roman"/>
                          <a:cs typeface="Times New Roman"/>
                        </a:rPr>
                        <a:t>Studium</a:t>
                      </a:r>
                      <a:r>
                        <a:rPr lang="de-DE" sz="1400" dirty="0">
                          <a:latin typeface="MetaNormal-Roman"/>
                          <a:ea typeface="Times New Roman"/>
                          <a:cs typeface="Times New Roman"/>
                        </a:rPr>
                        <a:t>, weniger </a:t>
                      </a:r>
                      <a:r>
                        <a:rPr lang="de-DE" sz="1400" dirty="0" smtClean="0">
                          <a:latin typeface="MetaNormal-Roman"/>
                          <a:ea typeface="Times New Roman"/>
                          <a:cs typeface="Times New Roman"/>
                        </a:rPr>
                        <a:t>Wahlmöglichkeiten</a:t>
                      </a:r>
                      <a:r>
                        <a:rPr lang="de-DE" sz="1400" dirty="0">
                          <a:latin typeface="MetaNormal-Roman"/>
                          <a:ea typeface="Times New Roman"/>
                          <a:cs typeface="Times New Roman"/>
                        </a:rPr>
                        <a:t>, gute Firmenkontakte</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9714">
                <a:tc>
                  <a:txBody>
                    <a:bodyPr/>
                    <a:lstStyle/>
                    <a:p>
                      <a:pPr>
                        <a:spcAft>
                          <a:spcPts val="0"/>
                        </a:spcAft>
                      </a:pPr>
                      <a:r>
                        <a:rPr lang="de-DE" sz="1400" b="1">
                          <a:latin typeface="MetaNormal-Roman"/>
                          <a:ea typeface="Times New Roman"/>
                          <a:cs typeface="Times New Roman"/>
                        </a:rPr>
                        <a:t>Finanzen</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baseline="0" dirty="0" smtClean="0">
                          <a:latin typeface="MetaNormal-Roman"/>
                          <a:ea typeface="Times New Roman"/>
                          <a:cs typeface="Times New Roman"/>
                        </a:rPr>
                        <a:t> in der Regel keine </a:t>
                      </a:r>
                      <a:r>
                        <a:rPr lang="de-DE" sz="1400" dirty="0" smtClean="0">
                          <a:latin typeface="MetaNormal-Roman"/>
                          <a:ea typeface="Times New Roman"/>
                          <a:cs typeface="Times New Roman"/>
                        </a:rPr>
                        <a:t>Studiengebühren</a:t>
                      </a:r>
                      <a:r>
                        <a:rPr lang="de-DE" sz="1400" dirty="0">
                          <a:latin typeface="MetaNormal-Roman"/>
                          <a:ea typeface="Times New Roman"/>
                          <a:cs typeface="Times New Roman"/>
                        </a:rPr>
                        <a:t>, </a:t>
                      </a:r>
                    </a:p>
                    <a:p>
                      <a:pPr>
                        <a:spcAft>
                          <a:spcPts val="0"/>
                        </a:spcAft>
                      </a:pPr>
                      <a:r>
                        <a:rPr lang="de-DE" sz="1400" dirty="0">
                          <a:latin typeface="MetaNormal-Roman"/>
                          <a:ea typeface="Times New Roman"/>
                          <a:cs typeface="Times New Roman"/>
                        </a:rPr>
                        <a:t>Lebensunterhalt: Eltern, </a:t>
                      </a:r>
                      <a:r>
                        <a:rPr lang="de-DE" sz="1400" dirty="0" err="1">
                          <a:latin typeface="MetaNormal-Roman"/>
                          <a:ea typeface="Times New Roman"/>
                          <a:cs typeface="Times New Roman"/>
                        </a:rPr>
                        <a:t>BaföG</a:t>
                      </a:r>
                      <a:r>
                        <a:rPr lang="de-DE" sz="1400" dirty="0">
                          <a:latin typeface="MetaNormal-Roman"/>
                          <a:ea typeface="Times New Roman"/>
                          <a:cs typeface="Times New Roman"/>
                        </a:rPr>
                        <a:t>, Kredit, Stipendium, Jobben</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Siehe links</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Hohe Gebühren, z.T. Stipendiums- und Kredit-möglichkeiten</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9809">
                <a:tc>
                  <a:txBody>
                    <a:bodyPr/>
                    <a:lstStyle/>
                    <a:p>
                      <a:pPr>
                        <a:spcAft>
                          <a:spcPts val="0"/>
                        </a:spcAft>
                      </a:pPr>
                      <a:r>
                        <a:rPr lang="de-DE" sz="1400" b="1">
                          <a:latin typeface="MetaNormal-Roman"/>
                          <a:ea typeface="Times New Roman"/>
                          <a:cs typeface="Times New Roman"/>
                        </a:rPr>
                        <a:t>Bewerbung</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smtClean="0">
                          <a:latin typeface="MetaNormal-Roman"/>
                          <a:ea typeface="Times New Roman"/>
                          <a:cs typeface="Times New Roman"/>
                        </a:rPr>
                        <a:t>Oft direkt </a:t>
                      </a:r>
                      <a:r>
                        <a:rPr lang="de-DE" sz="1400" dirty="0">
                          <a:latin typeface="MetaNormal-Roman"/>
                          <a:ea typeface="Times New Roman"/>
                          <a:cs typeface="Times New Roman"/>
                        </a:rPr>
                        <a:t>bei UNI , </a:t>
                      </a:r>
                      <a:r>
                        <a:rPr lang="de-DE" sz="1400" dirty="0" smtClean="0">
                          <a:latin typeface="MetaNormal-Roman"/>
                          <a:ea typeface="Times New Roman"/>
                          <a:cs typeface="Times New Roman"/>
                        </a:rPr>
                        <a:t>immer</a:t>
                      </a:r>
                      <a:r>
                        <a:rPr lang="de-DE" sz="1400" baseline="0" dirty="0" smtClean="0">
                          <a:latin typeface="MetaNormal-Roman"/>
                          <a:ea typeface="Times New Roman"/>
                          <a:cs typeface="Times New Roman"/>
                        </a:rPr>
                        <a:t> mehr</a:t>
                      </a:r>
                      <a:r>
                        <a:rPr lang="de-DE" sz="1400" dirty="0" smtClean="0">
                          <a:latin typeface="MetaNormal-Roman"/>
                          <a:ea typeface="Times New Roman"/>
                          <a:cs typeface="Times New Roman"/>
                        </a:rPr>
                        <a:t> Studien-gänge  zentral</a:t>
                      </a:r>
                      <a:r>
                        <a:rPr lang="de-DE" sz="1400" baseline="0" dirty="0" smtClean="0">
                          <a:latin typeface="MetaNormal-Roman"/>
                          <a:ea typeface="Times New Roman"/>
                          <a:cs typeface="Times New Roman"/>
                        </a:rPr>
                        <a:t> </a:t>
                      </a:r>
                      <a:r>
                        <a:rPr lang="de-DE" sz="1400" dirty="0" smtClean="0">
                          <a:latin typeface="MetaNormal-Roman"/>
                          <a:ea typeface="Times New Roman"/>
                          <a:cs typeface="Times New Roman"/>
                        </a:rPr>
                        <a:t>bei hochschulstart.de, .</a:t>
                      </a:r>
                      <a:endParaRPr lang="de-DE" sz="14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smtClean="0">
                          <a:latin typeface="MetaNormal-Roman"/>
                          <a:ea typeface="Times New Roman"/>
                          <a:cs typeface="Times New Roman"/>
                        </a:rPr>
                        <a:t>Fast immer </a:t>
                      </a:r>
                      <a:r>
                        <a:rPr lang="de-DE" sz="1400" dirty="0">
                          <a:latin typeface="MetaNormal-Roman"/>
                          <a:ea typeface="Times New Roman"/>
                          <a:cs typeface="Times New Roman"/>
                        </a:rPr>
                        <a:t>direkt bei FH </a:t>
                      </a:r>
                      <a:r>
                        <a:rPr lang="de-DE" sz="1400" dirty="0" smtClean="0">
                          <a:latin typeface="MetaNormal-Roman"/>
                          <a:ea typeface="Times New Roman"/>
                          <a:cs typeface="Times New Roman"/>
                        </a:rPr>
                        <a:t>/ HS </a:t>
                      </a:r>
                      <a:endParaRPr lang="de-DE" sz="14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Immer direkt bei </a:t>
                      </a:r>
                      <a:r>
                        <a:rPr lang="de-DE" sz="1400" dirty="0" smtClean="0">
                          <a:latin typeface="MetaNormal-Roman"/>
                          <a:ea typeface="Times New Roman"/>
                          <a:cs typeface="Times New Roman"/>
                        </a:rPr>
                        <a:t>Hochschule</a:t>
                      </a:r>
                      <a:endParaRPr lang="de-DE" sz="14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9809">
                <a:tc>
                  <a:txBody>
                    <a:bodyPr/>
                    <a:lstStyle/>
                    <a:p>
                      <a:pPr>
                        <a:spcAft>
                          <a:spcPts val="0"/>
                        </a:spcAft>
                      </a:pPr>
                      <a:r>
                        <a:rPr lang="de-DE" sz="1400" b="1">
                          <a:latin typeface="MetaNormal-Roman"/>
                          <a:ea typeface="Times New Roman"/>
                          <a:cs typeface="Times New Roman"/>
                        </a:rPr>
                        <a:t>Auswahl</a:t>
                      </a:r>
                      <a:endParaRPr lang="de-DE" sz="140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Note oder </a:t>
                      </a:r>
                      <a:r>
                        <a:rPr lang="de-DE" sz="1400" dirty="0" smtClean="0">
                          <a:latin typeface="MetaNormal-Roman"/>
                          <a:ea typeface="Times New Roman"/>
                          <a:cs typeface="Times New Roman"/>
                        </a:rPr>
                        <a:t>Wartezeit, außerschulisches…</a:t>
                      </a:r>
                      <a:endParaRPr lang="de-DE" sz="1400" dirty="0">
                        <a:latin typeface="MetaNormal-Roman"/>
                        <a:ea typeface="Times New Roman"/>
                        <a:cs typeface="Times New Roman"/>
                      </a:endParaRPr>
                    </a:p>
                    <a:p>
                      <a:pPr>
                        <a:spcAft>
                          <a:spcPts val="0"/>
                        </a:spcAft>
                      </a:pPr>
                      <a:r>
                        <a:rPr lang="de-DE" sz="1400" dirty="0">
                          <a:latin typeface="MetaNormal-Roman"/>
                          <a:ea typeface="Times New Roman"/>
                          <a:cs typeface="Times New Roman"/>
                        </a:rPr>
                        <a:t>Auch: Eignungsprüfung</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a:latin typeface="MetaNormal-Roman"/>
                          <a:ea typeface="Times New Roman"/>
                          <a:cs typeface="Times New Roman"/>
                        </a:rPr>
                        <a:t>Siehe links</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Eignungstests, Noten, </a:t>
                      </a:r>
                      <a:r>
                        <a:rPr lang="de-DE" sz="1400" dirty="0" smtClean="0">
                          <a:latin typeface="MetaNormal-Roman"/>
                          <a:ea typeface="Times New Roman"/>
                          <a:cs typeface="Times New Roman"/>
                        </a:rPr>
                        <a:t>außerschulisches</a:t>
                      </a:r>
                      <a:r>
                        <a:rPr lang="de-DE" sz="1400" dirty="0">
                          <a:latin typeface="MetaNormal-Roman"/>
                          <a:ea typeface="Times New Roman"/>
                          <a:cs typeface="Times New Roman"/>
                        </a:rPr>
                        <a:t>…</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29714">
                <a:tc>
                  <a:txBody>
                    <a:bodyPr/>
                    <a:lstStyle/>
                    <a:p>
                      <a:pPr>
                        <a:spcAft>
                          <a:spcPts val="0"/>
                        </a:spcAft>
                      </a:pPr>
                      <a:r>
                        <a:rPr lang="de-DE" sz="1400" b="1" dirty="0" smtClean="0">
                          <a:latin typeface="MetaNormal-Roman"/>
                          <a:ea typeface="Times New Roman"/>
                          <a:cs typeface="Times New Roman"/>
                        </a:rPr>
                        <a:t>Abschlüsse</a:t>
                      </a:r>
                      <a:endParaRPr lang="de-DE" sz="1400" dirty="0">
                        <a:latin typeface="MetaNormal-Roman"/>
                        <a:ea typeface="Times New Roman"/>
                        <a:cs typeface="Times New Roman"/>
                      </a:endParaRP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a:latin typeface="MetaNormal-Roman"/>
                          <a:ea typeface="Times New Roman"/>
                          <a:cs typeface="Times New Roman"/>
                        </a:rPr>
                        <a:t>Bachelor, Master</a:t>
                      </a:r>
                    </a:p>
                    <a:p>
                      <a:pPr>
                        <a:spcAft>
                          <a:spcPts val="0"/>
                        </a:spcAft>
                      </a:pPr>
                      <a:r>
                        <a:rPr lang="de-DE" sz="1400">
                          <a:latin typeface="MetaNormal-Roman"/>
                          <a:ea typeface="Times New Roman"/>
                          <a:cs typeface="Times New Roman"/>
                        </a:rPr>
                        <a:t>Selten: Staatsexamen</a:t>
                      </a:r>
                    </a:p>
                    <a:p>
                      <a:pPr>
                        <a:spcAft>
                          <a:spcPts val="0"/>
                        </a:spcAft>
                      </a:pPr>
                      <a:r>
                        <a:rPr lang="de-DE" sz="1400">
                          <a:latin typeface="MetaNormal-Roman"/>
                          <a:ea typeface="Times New Roman"/>
                          <a:cs typeface="Times New Roman"/>
                        </a:rPr>
                        <a:t>Auslaufend: Diplom, Magister</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Bachelor, Master</a:t>
                      </a:r>
                    </a:p>
                    <a:p>
                      <a:pPr>
                        <a:spcAft>
                          <a:spcPts val="0"/>
                        </a:spcAft>
                      </a:pPr>
                      <a:r>
                        <a:rPr lang="de-DE" sz="1400" dirty="0">
                          <a:latin typeface="MetaNormal-Roman"/>
                          <a:ea typeface="Times New Roman"/>
                          <a:cs typeface="Times New Roman"/>
                        </a:rPr>
                        <a:t>Auslaufend: Diplom</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400" dirty="0">
                          <a:latin typeface="MetaNormal-Roman"/>
                          <a:ea typeface="Times New Roman"/>
                          <a:cs typeface="Times New Roman"/>
                        </a:rPr>
                        <a:t>Bachelor, Master</a:t>
                      </a:r>
                    </a:p>
                    <a:p>
                      <a:pPr>
                        <a:spcAft>
                          <a:spcPts val="0"/>
                        </a:spcAft>
                      </a:pPr>
                      <a:r>
                        <a:rPr lang="de-DE" sz="1400" dirty="0">
                          <a:latin typeface="MetaNormal-Roman"/>
                          <a:ea typeface="Times New Roman"/>
                          <a:cs typeface="Times New Roman"/>
                        </a:rPr>
                        <a:t>Auslaufend: Diplom</a:t>
                      </a:r>
                    </a:p>
                  </a:txBody>
                  <a:tcPr marL="21789" marR="21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70820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Hochschulabschlüsse</a:t>
            </a:r>
            <a:endParaRPr lang="de-DE" sz="3200" dirty="0"/>
          </a:p>
        </p:txBody>
      </p:sp>
      <p:sp>
        <p:nvSpPr>
          <p:cNvPr id="2" name="Rechteck 1"/>
          <p:cNvSpPr/>
          <p:nvPr/>
        </p:nvSpPr>
        <p:spPr>
          <a:xfrm>
            <a:off x="226093" y="1251095"/>
            <a:ext cx="8508833" cy="3816429"/>
          </a:xfrm>
          <a:prstGeom prst="rect">
            <a:avLst/>
          </a:prstGeom>
        </p:spPr>
        <p:txBody>
          <a:bodyPr wrap="square">
            <a:spAutoFit/>
          </a:bodyPr>
          <a:lstStyle/>
          <a:p>
            <a:pPr fontAlgn="auto">
              <a:spcAft>
                <a:spcPts val="0"/>
              </a:spcAft>
              <a:buFont typeface="Arial" pitchFamily="34" charset="0"/>
              <a:buNone/>
              <a:defRPr/>
            </a:pPr>
            <a:r>
              <a:rPr lang="de-DE" b="1" dirty="0"/>
              <a:t>altes System</a:t>
            </a:r>
            <a:r>
              <a:rPr lang="de-DE" b="1" dirty="0" smtClean="0"/>
              <a:t>:</a:t>
            </a:r>
            <a:endParaRPr lang="de-DE" dirty="0"/>
          </a:p>
          <a:p>
            <a:pPr fontAlgn="auto">
              <a:spcAft>
                <a:spcPts val="0"/>
              </a:spcAft>
              <a:buFont typeface="Arial" pitchFamily="34" charset="0"/>
              <a:buNone/>
              <a:defRPr/>
            </a:pPr>
            <a:r>
              <a:rPr lang="de-DE" dirty="0"/>
              <a:t>Diplom  </a:t>
            </a:r>
            <a:r>
              <a:rPr lang="de-DE" dirty="0" smtClean="0"/>
              <a:t>	(</a:t>
            </a:r>
            <a:r>
              <a:rPr lang="de-DE" dirty="0"/>
              <a:t>z.B. Diplom-Biologe</a:t>
            </a:r>
            <a:r>
              <a:rPr lang="de-DE" dirty="0" smtClean="0"/>
              <a:t>)</a:t>
            </a:r>
            <a:endParaRPr lang="de-DE" sz="900" dirty="0"/>
          </a:p>
          <a:p>
            <a:pPr fontAlgn="auto">
              <a:spcAft>
                <a:spcPts val="0"/>
              </a:spcAft>
              <a:buFont typeface="Arial" pitchFamily="34" charset="0"/>
              <a:buNone/>
              <a:defRPr/>
            </a:pPr>
            <a:r>
              <a:rPr lang="de-DE" dirty="0"/>
              <a:t>Magister </a:t>
            </a:r>
            <a:r>
              <a:rPr lang="de-DE" dirty="0" smtClean="0"/>
              <a:t>	(</a:t>
            </a:r>
            <a:r>
              <a:rPr lang="de-DE" dirty="0"/>
              <a:t>z.B. in Germanistik und Theaterwissenschaft</a:t>
            </a:r>
            <a:r>
              <a:rPr lang="de-DE" dirty="0" smtClean="0"/>
              <a:t>)</a:t>
            </a:r>
            <a:endParaRPr lang="de-DE" sz="900" dirty="0"/>
          </a:p>
          <a:p>
            <a:pPr fontAlgn="auto">
              <a:spcAft>
                <a:spcPts val="0"/>
              </a:spcAft>
              <a:buFont typeface="Arial" pitchFamily="34" charset="0"/>
              <a:buNone/>
              <a:defRPr/>
            </a:pPr>
            <a:r>
              <a:rPr lang="de-DE" dirty="0"/>
              <a:t>Staatsexamen </a:t>
            </a:r>
            <a:r>
              <a:rPr lang="de-DE" dirty="0" smtClean="0"/>
              <a:t>	(</a:t>
            </a:r>
            <a:r>
              <a:rPr lang="de-DE" dirty="0"/>
              <a:t>z.B. Jura)</a:t>
            </a:r>
          </a:p>
          <a:p>
            <a:pPr fontAlgn="auto">
              <a:spcAft>
                <a:spcPts val="0"/>
              </a:spcAft>
              <a:buFont typeface="Arial" pitchFamily="34" charset="0"/>
              <a:buNone/>
              <a:defRPr/>
            </a:pPr>
            <a:endParaRPr lang="de-DE" dirty="0"/>
          </a:p>
          <a:p>
            <a:pPr fontAlgn="auto">
              <a:spcAft>
                <a:spcPts val="0"/>
              </a:spcAft>
              <a:buFont typeface="Arial" pitchFamily="34" charset="0"/>
              <a:buNone/>
              <a:defRPr/>
            </a:pPr>
            <a:r>
              <a:rPr lang="de-DE" b="1" dirty="0"/>
              <a:t>In der Zukunft</a:t>
            </a:r>
            <a:r>
              <a:rPr lang="de-DE" b="1" dirty="0" smtClean="0"/>
              <a:t>:</a:t>
            </a:r>
            <a:endParaRPr lang="de-DE" dirty="0"/>
          </a:p>
          <a:p>
            <a:pPr fontAlgn="auto">
              <a:spcAft>
                <a:spcPts val="0"/>
              </a:spcAft>
              <a:buFont typeface="Arial" pitchFamily="34" charset="0"/>
              <a:buNone/>
              <a:defRPr/>
            </a:pPr>
            <a:r>
              <a:rPr lang="de-DE" dirty="0"/>
              <a:t>Bachelor   </a:t>
            </a:r>
            <a:r>
              <a:rPr lang="de-DE" dirty="0" smtClean="0"/>
              <a:t>	(</a:t>
            </a:r>
            <a:r>
              <a:rPr lang="de-DE" dirty="0"/>
              <a:t>nach 6-8 Semestern</a:t>
            </a:r>
            <a:r>
              <a:rPr lang="de-DE" dirty="0" smtClean="0"/>
              <a:t>)</a:t>
            </a:r>
            <a:endParaRPr lang="de-DE" sz="800" dirty="0"/>
          </a:p>
          <a:p>
            <a:pPr fontAlgn="auto">
              <a:spcAft>
                <a:spcPts val="0"/>
              </a:spcAft>
              <a:buFont typeface="Arial" pitchFamily="34" charset="0"/>
              <a:buNone/>
              <a:defRPr/>
            </a:pPr>
            <a:r>
              <a:rPr lang="de-DE" dirty="0"/>
              <a:t>Master </a:t>
            </a:r>
            <a:r>
              <a:rPr lang="de-DE" dirty="0" smtClean="0"/>
              <a:t>		(</a:t>
            </a:r>
            <a:r>
              <a:rPr lang="de-DE" dirty="0"/>
              <a:t>2-4 Semester zusätzlich</a:t>
            </a:r>
            <a:r>
              <a:rPr lang="de-DE" dirty="0" smtClean="0"/>
              <a:t>)</a:t>
            </a:r>
          </a:p>
          <a:p>
            <a:pPr fontAlgn="auto">
              <a:spcAft>
                <a:spcPts val="0"/>
              </a:spcAft>
              <a:buFont typeface="Arial" pitchFamily="34" charset="0"/>
              <a:buNone/>
              <a:defRPr/>
            </a:pPr>
            <a:r>
              <a:rPr lang="de-DE" dirty="0" smtClean="0"/>
              <a:t>Staatsexamen (zusätzlich)</a:t>
            </a:r>
            <a:endParaRPr lang="de-DE" dirty="0"/>
          </a:p>
        </p:txBody>
      </p:sp>
      <p:pic>
        <p:nvPicPr>
          <p:cNvPr id="6" name="Picture 3" descr="http://www.mba-vergleich.de/uploads/pics/Diplom_260x170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401" y="4035029"/>
            <a:ext cx="3406525" cy="232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578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Bewerbung/Zulassung</a:t>
            </a:r>
            <a:endParaRPr lang="de-DE" sz="3200" dirty="0"/>
          </a:p>
        </p:txBody>
      </p:sp>
      <p:sp>
        <p:nvSpPr>
          <p:cNvPr id="2" name="Textplatzhalter 1"/>
          <p:cNvSpPr>
            <a:spLocks noGrp="1"/>
          </p:cNvSpPr>
          <p:nvPr>
            <p:ph type="body" sz="quarter" idx="12"/>
          </p:nvPr>
        </p:nvSpPr>
        <p:spPr>
          <a:xfrm>
            <a:off x="719999" y="1597025"/>
            <a:ext cx="7736613" cy="2387833"/>
          </a:xfrm>
        </p:spPr>
        <p:txBody>
          <a:bodyPr/>
          <a:lstStyle/>
          <a:p>
            <a:r>
              <a:rPr lang="de-DE" altLang="de-DE" dirty="0"/>
              <a:t>Zentralverfahren über </a:t>
            </a:r>
            <a:r>
              <a:rPr lang="de-DE" altLang="de-DE" dirty="0" smtClean="0"/>
              <a:t>hochschulstart.de</a:t>
            </a:r>
          </a:p>
          <a:p>
            <a:pPr marL="0" indent="0">
              <a:buNone/>
            </a:pPr>
            <a:r>
              <a:rPr lang="de-DE" altLang="de-DE" dirty="0" smtClean="0"/>
              <a:t>     oder</a:t>
            </a:r>
            <a:endParaRPr lang="de-DE" altLang="de-DE" dirty="0"/>
          </a:p>
          <a:p>
            <a:r>
              <a:rPr lang="de-DE" altLang="de-DE" dirty="0"/>
              <a:t>Direktbewerbung bei den einzelnen Hochschulen</a:t>
            </a:r>
          </a:p>
          <a:p>
            <a:pPr>
              <a:buNone/>
            </a:pPr>
            <a:r>
              <a:rPr lang="de-DE" altLang="de-DE" dirty="0"/>
              <a:t>     - Universitäten</a:t>
            </a:r>
          </a:p>
          <a:p>
            <a:pPr>
              <a:buNone/>
            </a:pPr>
            <a:r>
              <a:rPr lang="de-DE" altLang="de-DE" dirty="0"/>
              <a:t>     - Fachhochschulen</a:t>
            </a:r>
          </a:p>
          <a:p>
            <a:pPr marL="0" indent="0">
              <a:buNone/>
            </a:pPr>
            <a:endParaRPr lang="de-DE" dirty="0"/>
          </a:p>
        </p:txBody>
      </p:sp>
      <p:pic>
        <p:nvPicPr>
          <p:cNvPr id="7" name="Picture 4" descr="http://www.schulforum-duelken.de/wp/wp-content/uploads/2010/01/bewerbu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587" y="3068136"/>
            <a:ext cx="4502066" cy="337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200" dirty="0"/>
              <a:t>Bewerbungsfristen</a:t>
            </a:r>
            <a:r>
              <a:rPr lang="de-DE" altLang="de-DE" dirty="0"/>
              <a:t> </a:t>
            </a:r>
            <a:r>
              <a:rPr lang="de-DE" altLang="de-DE" sz="2800" dirty="0"/>
              <a:t>bei Studienbewerbung</a:t>
            </a:r>
            <a:endParaRPr lang="de-DE" sz="2800" dirty="0"/>
          </a:p>
        </p:txBody>
      </p:sp>
      <p:sp>
        <p:nvSpPr>
          <p:cNvPr id="3" name="Textplatzhalter 2"/>
          <p:cNvSpPr>
            <a:spLocks noGrp="1"/>
          </p:cNvSpPr>
          <p:nvPr>
            <p:ph type="body" sz="quarter" idx="12"/>
          </p:nvPr>
        </p:nvSpPr>
        <p:spPr>
          <a:xfrm>
            <a:off x="719999" y="1597025"/>
            <a:ext cx="7736613" cy="4154984"/>
          </a:xfrm>
        </p:spPr>
        <p:txBody>
          <a:bodyPr/>
          <a:lstStyle/>
          <a:p>
            <a:pPr fontAlgn="auto">
              <a:spcAft>
                <a:spcPts val="0"/>
              </a:spcAft>
              <a:buNone/>
              <a:defRPr/>
            </a:pPr>
            <a:r>
              <a:rPr lang="de-DE" sz="2400" dirty="0"/>
              <a:t>Bis </a:t>
            </a:r>
            <a:r>
              <a:rPr lang="de-DE" sz="2400" b="1" dirty="0"/>
              <a:t>15.7</a:t>
            </a:r>
            <a:r>
              <a:rPr lang="de-DE" sz="2400" dirty="0"/>
              <a:t> für das Wintersemester</a:t>
            </a:r>
          </a:p>
          <a:p>
            <a:pPr fontAlgn="auto">
              <a:spcAft>
                <a:spcPts val="0"/>
              </a:spcAft>
              <a:buNone/>
              <a:defRPr/>
            </a:pPr>
            <a:r>
              <a:rPr lang="de-DE" sz="2400" dirty="0"/>
              <a:t>Bis </a:t>
            </a:r>
            <a:r>
              <a:rPr lang="de-DE" sz="2400" b="1" dirty="0"/>
              <a:t>15.1</a:t>
            </a:r>
            <a:r>
              <a:rPr lang="de-DE" sz="2400" dirty="0"/>
              <a:t> für das Sommersemester</a:t>
            </a:r>
          </a:p>
          <a:p>
            <a:pPr fontAlgn="auto">
              <a:spcAft>
                <a:spcPts val="0"/>
              </a:spcAft>
              <a:buNone/>
              <a:defRPr/>
            </a:pPr>
            <a:endParaRPr lang="de-DE" sz="2400" dirty="0"/>
          </a:p>
          <a:p>
            <a:pPr fontAlgn="auto">
              <a:spcAft>
                <a:spcPts val="0"/>
              </a:spcAft>
              <a:buNone/>
              <a:defRPr/>
            </a:pPr>
            <a:r>
              <a:rPr lang="de-DE" sz="2400" b="1" dirty="0"/>
              <a:t>Achtung!</a:t>
            </a:r>
          </a:p>
          <a:p>
            <a:pPr marL="0" indent="0" fontAlgn="auto">
              <a:spcAft>
                <a:spcPts val="0"/>
              </a:spcAft>
              <a:buNone/>
              <a:defRPr/>
            </a:pPr>
            <a:r>
              <a:rPr lang="de-DE" sz="2400" dirty="0"/>
              <a:t>Anmeldungen für die Eignungstests wie sie zum Beispiel in Kunst, Design, Musik und Sport stattfinden, sind oft schon 2 – 3 Monate früher zu erledigen</a:t>
            </a:r>
          </a:p>
          <a:p>
            <a:pPr marL="0" indent="0" fontAlgn="auto">
              <a:spcAft>
                <a:spcPts val="0"/>
              </a:spcAft>
              <a:buNone/>
              <a:defRPr/>
            </a:pPr>
            <a:endParaRPr lang="de-DE" sz="2400" dirty="0"/>
          </a:p>
          <a:p>
            <a:pPr marL="0" indent="0" fontAlgn="auto">
              <a:spcAft>
                <a:spcPts val="0"/>
              </a:spcAft>
              <a:buNone/>
              <a:defRPr/>
            </a:pPr>
            <a:r>
              <a:rPr lang="de-DE" sz="1800" b="1" dirty="0"/>
              <a:t>Achtung „Altabiturienten</a:t>
            </a:r>
            <a:r>
              <a:rPr lang="de-DE" sz="1800" b="1" dirty="0" smtClean="0"/>
              <a:t>“!</a:t>
            </a:r>
            <a:endParaRPr lang="de-DE" sz="1800" b="1" dirty="0"/>
          </a:p>
          <a:p>
            <a:pPr marL="0" indent="0" fontAlgn="auto">
              <a:spcAft>
                <a:spcPts val="0"/>
              </a:spcAft>
              <a:buNone/>
              <a:tabLst>
                <a:tab pos="1435100" algn="l"/>
                <a:tab pos="2159000" algn="l"/>
              </a:tabLst>
              <a:defRPr/>
            </a:pPr>
            <a:r>
              <a:rPr lang="de-DE" sz="1800" dirty="0"/>
              <a:t>auch 	WS 	31.5</a:t>
            </a:r>
          </a:p>
          <a:p>
            <a:pPr marL="0" indent="0" fontAlgn="auto">
              <a:spcAft>
                <a:spcPts val="0"/>
              </a:spcAft>
              <a:buNone/>
              <a:tabLst>
                <a:tab pos="1435100" algn="l"/>
                <a:tab pos="2159000" algn="l"/>
              </a:tabLst>
              <a:defRPr/>
            </a:pPr>
            <a:r>
              <a:rPr lang="de-DE" sz="1800" dirty="0"/>
              <a:t>	SS  	30.11</a:t>
            </a:r>
          </a:p>
          <a:p>
            <a:pPr marL="0" indent="0" fontAlgn="auto">
              <a:spcAft>
                <a:spcPts val="0"/>
              </a:spcAft>
              <a:buNone/>
              <a:tabLst>
                <a:tab pos="1435100" algn="l"/>
                <a:tab pos="2159000" algn="l"/>
              </a:tabLst>
              <a:defRPr/>
            </a:pPr>
            <a:r>
              <a:rPr lang="de-DE" sz="1800" u="sng" dirty="0"/>
              <a:t>möglich</a:t>
            </a:r>
            <a:r>
              <a:rPr lang="de-DE" sz="1800" dirty="0"/>
              <a:t> </a:t>
            </a:r>
            <a:r>
              <a:rPr lang="de-DE" sz="1800" dirty="0">
                <a:sym typeface="Wingdings" pitchFamily="2" charset="2"/>
              </a:rPr>
              <a:t> aber selten</a:t>
            </a:r>
            <a:endParaRPr lang="de-DE" sz="1800" dirty="0"/>
          </a:p>
        </p:txBody>
      </p:sp>
      <p:pic>
        <p:nvPicPr>
          <p:cNvPr id="8" name="Picture 2" descr="http://www.umtho.net/images/ausrufezeich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4424362"/>
            <a:ext cx="2145464" cy="20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85742" y="281537"/>
            <a:ext cx="7758839" cy="732173"/>
          </a:xfrm>
        </p:spPr>
        <p:txBody>
          <a:bodyPr/>
          <a:lstStyle/>
          <a:p>
            <a:r>
              <a:rPr lang="de-DE" altLang="de-DE" sz="3200" dirty="0" smtClean="0"/>
              <a:t>Sonderfall </a:t>
            </a:r>
            <a:r>
              <a:rPr lang="de-DE" altLang="de-DE" sz="3200" dirty="0"/>
              <a:t>Rheinland-Pfalz</a:t>
            </a:r>
            <a:endParaRPr lang="de-DE" dirty="0"/>
          </a:p>
        </p:txBody>
      </p:sp>
      <p:sp>
        <p:nvSpPr>
          <p:cNvPr id="10" name="Textplatzhalter 9"/>
          <p:cNvSpPr>
            <a:spLocks noGrp="1"/>
          </p:cNvSpPr>
          <p:nvPr>
            <p:ph type="body" sz="quarter" idx="12"/>
          </p:nvPr>
        </p:nvSpPr>
        <p:spPr>
          <a:xfrm>
            <a:off x="829727" y="1962785"/>
            <a:ext cx="7736613" cy="3416320"/>
          </a:xfrm>
        </p:spPr>
        <p:txBody>
          <a:bodyPr/>
          <a:lstStyle/>
          <a:p>
            <a:pPr marL="0" indent="0" fontAlgn="auto">
              <a:spcAft>
                <a:spcPts val="0"/>
              </a:spcAft>
              <a:buNone/>
              <a:defRPr/>
            </a:pPr>
            <a:r>
              <a:rPr lang="de-DE" sz="2400" b="1" dirty="0"/>
              <a:t>Abitur im März</a:t>
            </a:r>
          </a:p>
          <a:p>
            <a:pPr marL="0" indent="0" fontAlgn="auto">
              <a:spcAft>
                <a:spcPts val="0"/>
              </a:spcAft>
              <a:buNone/>
              <a:defRPr/>
            </a:pPr>
            <a:r>
              <a:rPr lang="de-DE" sz="2400" dirty="0" smtClean="0"/>
              <a:t>Studienbeginn </a:t>
            </a:r>
            <a:r>
              <a:rPr lang="de-DE" sz="2400" dirty="0"/>
              <a:t>im Sommersemester in Rheinland-Pfalz oft möglich.</a:t>
            </a:r>
          </a:p>
          <a:p>
            <a:pPr marL="0" indent="0" fontAlgn="auto">
              <a:spcAft>
                <a:spcPts val="0"/>
              </a:spcAft>
              <a:buNone/>
              <a:defRPr/>
            </a:pPr>
            <a:endParaRPr lang="de-DE" sz="2400" dirty="0"/>
          </a:p>
          <a:p>
            <a:pPr marL="0" indent="0" fontAlgn="auto">
              <a:spcAft>
                <a:spcPts val="0"/>
              </a:spcAft>
              <a:buNone/>
              <a:defRPr/>
            </a:pPr>
            <a:r>
              <a:rPr lang="de-DE" sz="2400" dirty="0"/>
              <a:t>Bewerbung zum 15.1. online und mit Zusendung einer beglaubigten Kopie des 12/2 Zeugnisses. Bis Anfang April muss dann das Abiturzeugnis (beglaubigte Kopie) nachgereicht werden.</a:t>
            </a:r>
          </a:p>
          <a:p>
            <a:pPr marL="0" indent="0">
              <a:buNone/>
            </a:pPr>
            <a:endParaRPr lang="de-DE" sz="2400" dirty="0"/>
          </a:p>
        </p:txBody>
      </p:sp>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Auswahlverfahren </a:t>
            </a:r>
            <a:r>
              <a:rPr lang="de-DE" sz="3200" dirty="0"/>
              <a:t>der Hochschulen</a:t>
            </a:r>
          </a:p>
        </p:txBody>
      </p:sp>
      <p:sp>
        <p:nvSpPr>
          <p:cNvPr id="2" name="Rechteck 1"/>
          <p:cNvSpPr/>
          <p:nvPr/>
        </p:nvSpPr>
        <p:spPr>
          <a:xfrm>
            <a:off x="153904" y="1332565"/>
            <a:ext cx="8761496" cy="5244513"/>
          </a:xfrm>
          <a:prstGeom prst="rect">
            <a:avLst/>
          </a:prstGeom>
        </p:spPr>
        <p:txBody>
          <a:bodyPr wrap="square">
            <a:spAutoFit/>
          </a:bodyPr>
          <a:lstStyle/>
          <a:p>
            <a:pPr marL="0" indent="0">
              <a:buNone/>
            </a:pPr>
            <a:r>
              <a:rPr lang="de-DE" sz="1800" b="1" dirty="0"/>
              <a:t>Beispiel Rheinland-Pfalz</a:t>
            </a:r>
            <a:r>
              <a:rPr lang="de-DE" sz="1800" b="1" dirty="0" smtClean="0"/>
              <a:t>:</a:t>
            </a:r>
          </a:p>
          <a:p>
            <a:pPr marL="0" indent="0">
              <a:buNone/>
            </a:pPr>
            <a:endParaRPr lang="de-DE" sz="1800" dirty="0"/>
          </a:p>
          <a:p>
            <a:pPr marL="0" lvl="0" indent="0">
              <a:buNone/>
            </a:pPr>
            <a:r>
              <a:rPr lang="de-DE" sz="1800" dirty="0"/>
              <a:t>a) Wartezeit (20 % der Plätze</a:t>
            </a:r>
            <a:r>
              <a:rPr lang="de-DE" sz="1800" dirty="0" smtClean="0"/>
              <a:t>)</a:t>
            </a:r>
            <a:endParaRPr lang="de-DE" sz="1800" dirty="0"/>
          </a:p>
          <a:p>
            <a:pPr marL="0" lvl="0" indent="0">
              <a:buNone/>
            </a:pPr>
            <a:r>
              <a:rPr lang="de-DE" sz="1800" dirty="0"/>
              <a:t>b) besondere Auswahlkriterien (80 % der Plätze</a:t>
            </a:r>
            <a:r>
              <a:rPr lang="de-DE" sz="1800" dirty="0" smtClean="0"/>
              <a:t>)</a:t>
            </a:r>
          </a:p>
          <a:p>
            <a:pPr marL="0" lvl="0" indent="0">
              <a:buNone/>
            </a:pPr>
            <a:endParaRPr lang="de-DE" sz="1800" dirty="0"/>
          </a:p>
          <a:p>
            <a:pPr marL="0" lvl="0" indent="0">
              <a:buNone/>
            </a:pPr>
            <a:r>
              <a:rPr lang="de-DE" sz="1800" dirty="0"/>
              <a:t>- Abiturnote (Anteil muss mit mindestens 51 % einfließen)</a:t>
            </a:r>
          </a:p>
          <a:p>
            <a:pPr marL="0" lvl="0" indent="0">
              <a:buNone/>
            </a:pPr>
            <a:r>
              <a:rPr lang="de-DE" sz="1800" dirty="0"/>
              <a:t>- Gewichtete Einzelnoten</a:t>
            </a:r>
          </a:p>
          <a:p>
            <a:pPr marL="0" lvl="0" indent="0">
              <a:buNone/>
            </a:pPr>
            <a:r>
              <a:rPr lang="de-DE" sz="1800" dirty="0"/>
              <a:t>- Fachspezifischer Studierfähigkeitstest</a:t>
            </a:r>
          </a:p>
          <a:p>
            <a:pPr marL="0" lvl="0" indent="0">
              <a:buNone/>
            </a:pPr>
            <a:r>
              <a:rPr lang="de-DE" sz="1800" dirty="0"/>
              <a:t>- Art einer Berufsausbildung oder –</a:t>
            </a:r>
            <a:r>
              <a:rPr lang="de-DE" sz="1800" dirty="0" err="1"/>
              <a:t>tätigkeit</a:t>
            </a:r>
            <a:endParaRPr lang="de-DE" sz="1800" dirty="0"/>
          </a:p>
          <a:p>
            <a:pPr marL="0" lvl="0" indent="0">
              <a:buNone/>
            </a:pPr>
            <a:r>
              <a:rPr lang="de-DE" sz="1800" dirty="0"/>
              <a:t>- Auswahlgespräch</a:t>
            </a:r>
          </a:p>
          <a:p>
            <a:pPr marL="0" indent="0">
              <a:buNone/>
            </a:pPr>
            <a:endParaRPr lang="de-DE" sz="1800" dirty="0"/>
          </a:p>
          <a:p>
            <a:pPr marL="0" indent="0">
              <a:buNone/>
            </a:pPr>
            <a:r>
              <a:rPr lang="de-DE" sz="1800" dirty="0"/>
              <a:t>Unabhängig davon gibt es Eignungstests in Studiengängen wie Sport, Musik, Kunst, Design </a:t>
            </a:r>
            <a:r>
              <a:rPr lang="de-DE" sz="1800" dirty="0" err="1"/>
              <a:t>usw</a:t>
            </a:r>
            <a:r>
              <a:rPr lang="de-DE" sz="1800" dirty="0"/>
              <a:t>…</a:t>
            </a:r>
          </a:p>
          <a:p>
            <a:pPr marL="0" indent="0">
              <a:buNone/>
            </a:pPr>
            <a:r>
              <a:rPr lang="de-DE" sz="1800" dirty="0"/>
              <a:t> </a:t>
            </a:r>
          </a:p>
        </p:txBody>
      </p:sp>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Berufe mit und ohne Studium</a:t>
            </a:r>
            <a:endParaRPr lang="de-DE" dirty="0"/>
          </a:p>
        </p:txBody>
      </p:sp>
      <p:sp>
        <p:nvSpPr>
          <p:cNvPr id="3" name="Textplatzhalter 2"/>
          <p:cNvSpPr>
            <a:spLocks noGrp="1"/>
          </p:cNvSpPr>
          <p:nvPr>
            <p:ph type="body" sz="quarter" idx="16"/>
          </p:nvPr>
        </p:nvSpPr>
        <p:spPr>
          <a:xfrm>
            <a:off x="661012" y="1333042"/>
            <a:ext cx="8218584" cy="5199960"/>
          </a:xfrm>
        </p:spPr>
        <p:txBody>
          <a:bodyPr/>
          <a:lstStyle/>
          <a:p>
            <a:pPr defTabSz="876300">
              <a:spcBef>
                <a:spcPts val="50"/>
              </a:spcBef>
              <a:buNone/>
              <a:tabLst>
                <a:tab pos="876300" algn="l"/>
              </a:tabLst>
            </a:pPr>
            <a:r>
              <a:rPr lang="de-DE" dirty="0"/>
              <a:t>Erzieher</a:t>
            </a:r>
            <a:r>
              <a:rPr lang="de-DE" sz="2400" dirty="0"/>
              <a:t>                                                      </a:t>
            </a:r>
            <a:r>
              <a:rPr lang="de-DE" dirty="0"/>
              <a:t>Lehrer</a:t>
            </a:r>
          </a:p>
          <a:p>
            <a:pPr defTabSz="876300">
              <a:spcBef>
                <a:spcPts val="50"/>
              </a:spcBef>
              <a:buNone/>
              <a:tabLst>
                <a:tab pos="876300" algn="l"/>
              </a:tabLst>
            </a:pPr>
            <a:endParaRPr lang="de-DE" sz="2400" dirty="0"/>
          </a:p>
          <a:p>
            <a:pPr defTabSz="876300">
              <a:spcBef>
                <a:spcPts val="50"/>
              </a:spcBef>
              <a:buNone/>
              <a:tabLst>
                <a:tab pos="876300" algn="l"/>
              </a:tabLst>
            </a:pPr>
            <a:r>
              <a:rPr lang="de-DE" dirty="0"/>
              <a:t>           Sozialarbeiter	            Tierarzt                          Pilot         </a:t>
            </a:r>
          </a:p>
          <a:p>
            <a:pPr defTabSz="876300">
              <a:spcBef>
                <a:spcPts val="50"/>
              </a:spcBef>
              <a:buNone/>
              <a:tabLst>
                <a:tab pos="876300" algn="l"/>
              </a:tabLst>
            </a:pPr>
            <a:endParaRPr lang="de-DE" dirty="0"/>
          </a:p>
          <a:p>
            <a:pPr defTabSz="876300">
              <a:spcBef>
                <a:spcPts val="50"/>
              </a:spcBef>
              <a:buNone/>
              <a:tabLst>
                <a:tab pos="876300" algn="l"/>
              </a:tabLst>
            </a:pPr>
            <a:r>
              <a:rPr lang="de-DE" dirty="0"/>
              <a:t>               Mediengestalter                                 Architekt</a:t>
            </a:r>
          </a:p>
          <a:p>
            <a:pPr defTabSz="876300">
              <a:spcBef>
                <a:spcPts val="50"/>
              </a:spcBef>
              <a:buNone/>
              <a:tabLst>
                <a:tab pos="876300" algn="l"/>
              </a:tabLst>
            </a:pPr>
            <a:endParaRPr lang="de-DE" dirty="0"/>
          </a:p>
          <a:p>
            <a:pPr defTabSz="876300">
              <a:spcBef>
                <a:spcPts val="50"/>
              </a:spcBef>
              <a:buNone/>
              <a:tabLst>
                <a:tab pos="876300" algn="l"/>
              </a:tabLst>
            </a:pPr>
            <a:r>
              <a:rPr lang="de-DE" dirty="0"/>
              <a:t>Veranstaltungskaufmann                                             Anwalt</a:t>
            </a:r>
          </a:p>
          <a:p>
            <a:pPr defTabSz="876300">
              <a:spcBef>
                <a:spcPts val="50"/>
              </a:spcBef>
              <a:buNone/>
              <a:tabLst>
                <a:tab pos="876300" algn="l"/>
              </a:tabLst>
            </a:pPr>
            <a:endParaRPr lang="de-DE" dirty="0"/>
          </a:p>
          <a:p>
            <a:pPr defTabSz="876300">
              <a:spcBef>
                <a:spcPts val="50"/>
              </a:spcBef>
              <a:buNone/>
              <a:tabLst>
                <a:tab pos="876300" algn="l"/>
              </a:tabLst>
            </a:pPr>
            <a:r>
              <a:rPr lang="de-DE" dirty="0"/>
              <a:t>                           Informatiker                  Psychologe</a:t>
            </a:r>
          </a:p>
          <a:p>
            <a:pPr defTabSz="876300">
              <a:spcBef>
                <a:spcPts val="50"/>
              </a:spcBef>
              <a:buNone/>
              <a:tabLst>
                <a:tab pos="876300" algn="l"/>
              </a:tabLst>
            </a:pPr>
            <a:endParaRPr lang="de-DE" dirty="0"/>
          </a:p>
          <a:p>
            <a:pPr defTabSz="876300">
              <a:spcBef>
                <a:spcPts val="50"/>
              </a:spcBef>
              <a:buNone/>
              <a:tabLst>
                <a:tab pos="876300" algn="l"/>
              </a:tabLst>
            </a:pPr>
            <a:r>
              <a:rPr lang="de-DE" dirty="0"/>
              <a:t>Mechatroniker                                                         Botschafter</a:t>
            </a:r>
          </a:p>
          <a:p>
            <a:endParaRPr lang="de-DE" dirty="0"/>
          </a:p>
        </p:txBody>
      </p:sp>
      <p:sp>
        <p:nvSpPr>
          <p:cNvPr id="4" name="Textplatzhalter 3"/>
          <p:cNvSpPr>
            <a:spLocks noGrp="1"/>
          </p:cNvSpPr>
          <p:nvPr>
            <p:ph type="body" sz="quarter" idx="17"/>
          </p:nvPr>
        </p:nvSpPr>
        <p:spPr>
          <a:xfrm>
            <a:off x="10393322" y="1564368"/>
            <a:ext cx="3789177" cy="2098010"/>
          </a:xfrm>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3174047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97774" y="173247"/>
            <a:ext cx="7758839" cy="732173"/>
          </a:xfrm>
        </p:spPr>
        <p:txBody>
          <a:bodyPr/>
          <a:lstStyle/>
          <a:p>
            <a:r>
              <a:rPr lang="de-DE" sz="3200" dirty="0"/>
              <a:t>Auswahlverfahren durch hochschulstart.de</a:t>
            </a:r>
          </a:p>
        </p:txBody>
      </p:sp>
      <p:graphicFrame>
        <p:nvGraphicFramePr>
          <p:cNvPr id="7" name="Objekt 6"/>
          <p:cNvGraphicFramePr>
            <a:graphicFrameLocks noGrp="1" noChangeAspect="1"/>
          </p:cNvGraphicFramePr>
          <p:nvPr>
            <p:extLst>
              <p:ext uri="{D42A27DB-BD31-4B8C-83A1-F6EECF244321}">
                <p14:modId xmlns:p14="http://schemas.microsoft.com/office/powerpoint/2010/main" val="3464449411"/>
              </p:ext>
            </p:extLst>
          </p:nvPr>
        </p:nvGraphicFramePr>
        <p:xfrm>
          <a:off x="301458" y="1540543"/>
          <a:ext cx="8059738" cy="4848225"/>
        </p:xfrm>
        <a:graphic>
          <a:graphicData uri="http://schemas.openxmlformats.org/presentationml/2006/ole">
            <mc:AlternateContent xmlns:mc="http://schemas.openxmlformats.org/markup-compatibility/2006">
              <mc:Choice xmlns:v="urn:schemas-microsoft-com:vml" Requires="v">
                <p:oleObj spid="_x0000_s2182" name="Document" r:id="rId3" imgW="9141276" imgH="5476592" progId="Word.Document.8">
                  <p:embed/>
                </p:oleObj>
              </mc:Choice>
              <mc:Fallback>
                <p:oleObj name="Document" r:id="rId3" imgW="9141276" imgH="5476592" progId="Word.Document.8">
                  <p:embed/>
                  <p:pic>
                    <p:nvPicPr>
                      <p:cNvPr id="0" name="Inhaltsplatzhalter 3"/>
                      <p:cNvPicPr>
                        <a:picLocks noGrp="1" noChangeAspect="1" noChangeArrowheads="1"/>
                      </p:cNvPicPr>
                      <p:nvPr/>
                    </p:nvPicPr>
                    <p:blipFill>
                      <a:blip r:embed="rId4"/>
                      <a:srcRect/>
                      <a:stretch>
                        <a:fillRect/>
                      </a:stretch>
                    </p:blipFill>
                    <p:spPr bwMode="auto">
                      <a:xfrm>
                        <a:off x="301458" y="1540543"/>
                        <a:ext cx="805973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Mögliche Studienwege</a:t>
            </a:r>
            <a:endParaRPr lang="de-DE" sz="3200" dirty="0"/>
          </a:p>
        </p:txBody>
      </p:sp>
      <p:sp>
        <p:nvSpPr>
          <p:cNvPr id="6" name="Abgerundetes Rechteck 5"/>
          <p:cNvSpPr/>
          <p:nvPr/>
        </p:nvSpPr>
        <p:spPr>
          <a:xfrm>
            <a:off x="274676" y="1702321"/>
            <a:ext cx="2088232" cy="3741390"/>
          </a:xfrm>
          <a:prstGeom prst="roundRect">
            <a:avLst/>
          </a:prstGeom>
          <a:solidFill>
            <a:schemeClr val="accent1">
              <a:lumMod val="75000"/>
            </a:schemeClr>
          </a:solidFill>
          <a:ln>
            <a:solidFill>
              <a:schemeClr val="accent1">
                <a:lumMod val="75000"/>
              </a:schemeClr>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3200" dirty="0">
                <a:solidFill>
                  <a:schemeClr val="tx1"/>
                </a:solidFill>
              </a:rPr>
              <a:t>3 – 4 Jahre</a:t>
            </a:r>
          </a:p>
          <a:p>
            <a:pPr algn="ctr" fontAlgn="auto">
              <a:spcBef>
                <a:spcPts val="0"/>
              </a:spcBef>
              <a:spcAft>
                <a:spcPts val="0"/>
              </a:spcAft>
              <a:defRPr/>
            </a:pPr>
            <a:r>
              <a:rPr lang="de-DE" sz="3200" dirty="0">
                <a:solidFill>
                  <a:schemeClr val="tx1"/>
                </a:solidFill>
              </a:rPr>
              <a:t>Bachelor</a:t>
            </a:r>
          </a:p>
        </p:txBody>
      </p:sp>
      <p:sp>
        <p:nvSpPr>
          <p:cNvPr id="7" name="Abgerundetes Rechteck 6"/>
          <p:cNvSpPr/>
          <p:nvPr/>
        </p:nvSpPr>
        <p:spPr>
          <a:xfrm>
            <a:off x="3082988" y="1702321"/>
            <a:ext cx="5184576" cy="1152128"/>
          </a:xfrm>
          <a:prstGeom prst="roundRect">
            <a:avLst/>
          </a:prstGeom>
          <a:solidFill>
            <a:schemeClr val="accent1">
              <a:lumMod val="75000"/>
            </a:schemeClr>
          </a:solidFill>
          <a:ln>
            <a:solidFill>
              <a:schemeClr val="accent1">
                <a:lumMod val="75000"/>
              </a:schemeClr>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3600" dirty="0">
                <a:solidFill>
                  <a:schemeClr val="tx1"/>
                </a:solidFill>
              </a:rPr>
              <a:t>Beruf</a:t>
            </a:r>
          </a:p>
        </p:txBody>
      </p:sp>
      <p:sp>
        <p:nvSpPr>
          <p:cNvPr id="8" name="Abgerundetes Rechteck 7"/>
          <p:cNvSpPr/>
          <p:nvPr/>
        </p:nvSpPr>
        <p:spPr>
          <a:xfrm>
            <a:off x="3082988" y="2998465"/>
            <a:ext cx="1584176" cy="1152128"/>
          </a:xfrm>
          <a:prstGeom prst="roundRect">
            <a:avLst/>
          </a:prstGeom>
          <a:solidFill>
            <a:schemeClr val="accent1">
              <a:lumMod val="75000"/>
            </a:schemeClr>
          </a:solidFill>
          <a:ln>
            <a:solidFill>
              <a:schemeClr val="accent1">
                <a:lumMod val="75000"/>
              </a:schemeClr>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3600" dirty="0">
                <a:solidFill>
                  <a:schemeClr val="tx1"/>
                </a:solidFill>
              </a:rPr>
              <a:t>Beruf</a:t>
            </a:r>
          </a:p>
        </p:txBody>
      </p:sp>
      <p:sp>
        <p:nvSpPr>
          <p:cNvPr id="11" name="Abgerundetes Rechteck 10"/>
          <p:cNvSpPr/>
          <p:nvPr/>
        </p:nvSpPr>
        <p:spPr>
          <a:xfrm>
            <a:off x="4883188" y="4294609"/>
            <a:ext cx="3382908" cy="1152128"/>
          </a:xfrm>
          <a:prstGeom prst="roundRect">
            <a:avLst/>
          </a:prstGeom>
          <a:solidFill>
            <a:schemeClr val="accent1">
              <a:lumMod val="75000"/>
            </a:schemeClr>
          </a:solidFill>
          <a:ln>
            <a:solidFill>
              <a:schemeClr val="accent1">
                <a:lumMod val="75000"/>
              </a:schemeClr>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3600" dirty="0">
                <a:solidFill>
                  <a:schemeClr val="tx1"/>
                </a:solidFill>
              </a:rPr>
              <a:t>Beruf</a:t>
            </a:r>
          </a:p>
        </p:txBody>
      </p:sp>
      <p:sp>
        <p:nvSpPr>
          <p:cNvPr id="12" name="Abgerundetes Rechteck 11"/>
          <p:cNvSpPr/>
          <p:nvPr/>
        </p:nvSpPr>
        <p:spPr>
          <a:xfrm>
            <a:off x="4883188" y="2998465"/>
            <a:ext cx="1584176" cy="1152128"/>
          </a:xfrm>
          <a:prstGeom prst="roundRect">
            <a:avLst/>
          </a:prstGeom>
          <a:solidFill>
            <a:schemeClr val="tx2">
              <a:lumMod val="60000"/>
              <a:lumOff val="40000"/>
            </a:schemeClr>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1600" dirty="0">
                <a:solidFill>
                  <a:schemeClr val="tx1"/>
                </a:solidFill>
              </a:rPr>
              <a:t>1 – 2 Jahre</a:t>
            </a:r>
            <a:r>
              <a:rPr lang="de-DE" sz="1600" dirty="0"/>
              <a:t> </a:t>
            </a:r>
            <a:r>
              <a:rPr lang="de-DE" sz="1600" dirty="0">
                <a:solidFill>
                  <a:schemeClr val="tx1"/>
                </a:solidFill>
              </a:rPr>
              <a:t>Master</a:t>
            </a:r>
          </a:p>
        </p:txBody>
      </p:sp>
      <p:sp>
        <p:nvSpPr>
          <p:cNvPr id="13" name="Abgerundetes Rechteck 12"/>
          <p:cNvSpPr/>
          <p:nvPr/>
        </p:nvSpPr>
        <p:spPr>
          <a:xfrm>
            <a:off x="6683388" y="2998465"/>
            <a:ext cx="1584176" cy="1152128"/>
          </a:xfrm>
          <a:prstGeom prst="roundRect">
            <a:avLst/>
          </a:prstGeom>
          <a:solidFill>
            <a:schemeClr val="accent1">
              <a:lumMod val="75000"/>
            </a:schemeClr>
          </a:solidFill>
          <a:ln>
            <a:solidFill>
              <a:schemeClr val="accent1">
                <a:lumMod val="75000"/>
              </a:schemeClr>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3600" dirty="0">
                <a:solidFill>
                  <a:schemeClr val="tx1"/>
                </a:solidFill>
              </a:rPr>
              <a:t>Beruf</a:t>
            </a:r>
          </a:p>
        </p:txBody>
      </p:sp>
      <p:sp>
        <p:nvSpPr>
          <p:cNvPr id="14" name="Abgerundetes Rechteck 13"/>
          <p:cNvSpPr/>
          <p:nvPr/>
        </p:nvSpPr>
        <p:spPr>
          <a:xfrm>
            <a:off x="3065079" y="4350618"/>
            <a:ext cx="1584176" cy="1152128"/>
          </a:xfrm>
          <a:prstGeom prst="roundRect">
            <a:avLst/>
          </a:prstGeom>
          <a:solidFill>
            <a:schemeClr val="tx2">
              <a:lumMod val="60000"/>
              <a:lumOff val="40000"/>
            </a:schemeClr>
          </a:solidFill>
          <a:ln>
            <a:solidFill>
              <a:schemeClr val="tx2">
                <a:lumMod val="60000"/>
                <a:lumOff val="40000"/>
              </a:schemeClr>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de-DE" sz="1600" dirty="0">
                <a:solidFill>
                  <a:schemeClr val="tx1"/>
                </a:solidFill>
              </a:rPr>
              <a:t>1</a:t>
            </a:r>
            <a:r>
              <a:rPr lang="de-DE" sz="1600" dirty="0"/>
              <a:t> </a:t>
            </a:r>
            <a:r>
              <a:rPr lang="de-DE" sz="1600" dirty="0">
                <a:solidFill>
                  <a:schemeClr val="tx1"/>
                </a:solidFill>
              </a:rPr>
              <a:t>– 2 Jahre Master</a:t>
            </a:r>
          </a:p>
          <a:p>
            <a:pPr algn="ctr" fontAlgn="auto">
              <a:spcBef>
                <a:spcPts val="0"/>
              </a:spcBef>
              <a:spcAft>
                <a:spcPts val="0"/>
              </a:spcAft>
              <a:defRPr/>
            </a:pPr>
            <a:r>
              <a:rPr lang="de-DE" sz="1600" dirty="0">
                <a:solidFill>
                  <a:schemeClr val="tx1"/>
                </a:solidFill>
              </a:rPr>
              <a:t>(vertieft oder verbreitet)</a:t>
            </a:r>
          </a:p>
        </p:txBody>
      </p:sp>
      <p:sp>
        <p:nvSpPr>
          <p:cNvPr id="15" name="Pfeil nach rechts 14"/>
          <p:cNvSpPr/>
          <p:nvPr/>
        </p:nvSpPr>
        <p:spPr>
          <a:xfrm>
            <a:off x="2506924" y="1846337"/>
            <a:ext cx="432048" cy="864000"/>
          </a:xfrm>
          <a:prstGeom prst="rightArrow">
            <a:avLst>
              <a:gd name="adj1" fmla="val 100000"/>
              <a:gd name="adj2" fmla="val 100000"/>
            </a:avLst>
          </a:prstGeom>
          <a:solidFill>
            <a:schemeClr val="accent1">
              <a:lumMod val="50000"/>
            </a:schemeClr>
          </a:solidFill>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Pfeil nach rechts 15"/>
          <p:cNvSpPr/>
          <p:nvPr/>
        </p:nvSpPr>
        <p:spPr>
          <a:xfrm>
            <a:off x="2506924" y="3142481"/>
            <a:ext cx="432048" cy="864096"/>
          </a:xfrm>
          <a:prstGeom prst="rightArrow">
            <a:avLst>
              <a:gd name="adj1" fmla="val 100000"/>
              <a:gd name="adj2" fmla="val 100000"/>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Pfeil nach rechts 16"/>
          <p:cNvSpPr/>
          <p:nvPr/>
        </p:nvSpPr>
        <p:spPr>
          <a:xfrm>
            <a:off x="2506924" y="4438625"/>
            <a:ext cx="432048" cy="864096"/>
          </a:xfrm>
          <a:prstGeom prst="rightArrow">
            <a:avLst>
              <a:gd name="adj1" fmla="val 100000"/>
              <a:gd name="adj2" fmla="val 100000"/>
            </a:avLst>
          </a:prstGeom>
          <a:solidFill>
            <a:schemeClr val="accent1">
              <a:lumMod val="50000"/>
            </a:schemeClr>
          </a:solidFill>
          <a:ln>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a:p>
        </p:txBody>
      </p:sp>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Wichtige Internetadressen</a:t>
            </a:r>
            <a:endParaRPr lang="de-DE" dirty="0"/>
          </a:p>
        </p:txBody>
      </p:sp>
      <p:sp>
        <p:nvSpPr>
          <p:cNvPr id="3" name="Textplatzhalter 2"/>
          <p:cNvSpPr>
            <a:spLocks noGrp="1"/>
          </p:cNvSpPr>
          <p:nvPr>
            <p:ph type="body" sz="quarter" idx="16"/>
          </p:nvPr>
        </p:nvSpPr>
        <p:spPr>
          <a:xfrm>
            <a:off x="315687" y="1306286"/>
            <a:ext cx="8643256" cy="4773102"/>
          </a:xfrm>
        </p:spPr>
        <p:txBody>
          <a:bodyPr/>
          <a:lstStyle/>
          <a:p>
            <a:r>
              <a:rPr lang="de-DE" dirty="0" smtClean="0">
                <a:hlinkClick r:id="rId2"/>
              </a:rPr>
              <a:t>www.berufenet.arbeitsagentur.de</a:t>
            </a:r>
            <a:endParaRPr lang="de-DE" dirty="0" smtClean="0"/>
          </a:p>
          <a:p>
            <a:endParaRPr lang="de-DE" dirty="0"/>
          </a:p>
          <a:p>
            <a:r>
              <a:rPr lang="de-DE" dirty="0" smtClean="0">
                <a:hlinkClick r:id="rId3"/>
              </a:rPr>
              <a:t>www.studienwahl.de</a:t>
            </a:r>
            <a:endParaRPr lang="de-DE" dirty="0" smtClean="0"/>
          </a:p>
          <a:p>
            <a:r>
              <a:rPr lang="de-DE" dirty="0" smtClean="0">
                <a:hlinkClick r:id="rId4"/>
              </a:rPr>
              <a:t>www.hochschulkompass.de</a:t>
            </a:r>
            <a:endParaRPr lang="de-DE" dirty="0" smtClean="0"/>
          </a:p>
          <a:p>
            <a:endParaRPr lang="de-DE" dirty="0"/>
          </a:p>
          <a:p>
            <a:r>
              <a:rPr lang="de-DE" dirty="0" smtClean="0">
                <a:hlinkClick r:id="rId5"/>
              </a:rPr>
              <a:t>www.kursnet.arbeitsagentur.de</a:t>
            </a:r>
            <a:endParaRPr lang="de-DE" dirty="0" smtClean="0"/>
          </a:p>
          <a:p>
            <a:endParaRPr lang="de-DE" dirty="0"/>
          </a:p>
          <a:p>
            <a:r>
              <a:rPr lang="de-DE" dirty="0" smtClean="0">
                <a:hlinkClick r:id="rId6"/>
              </a:rPr>
              <a:t>www.planet-beruf.de</a:t>
            </a:r>
            <a:endParaRPr lang="de-DE" dirty="0" smtClean="0"/>
          </a:p>
          <a:p>
            <a:r>
              <a:rPr lang="de-DE" dirty="0" smtClean="0">
                <a:hlinkClick r:id="rId7"/>
              </a:rPr>
              <a:t>www.abi.de</a:t>
            </a:r>
            <a:endParaRPr lang="de-DE" dirty="0" smtClean="0"/>
          </a:p>
          <a:p>
            <a:r>
              <a:rPr lang="de-DE" dirty="0" smtClean="0">
                <a:hlinkClick r:id="rId8"/>
              </a:rPr>
              <a:t>www.jobbörse.arbeitsagentur.de</a:t>
            </a:r>
            <a:endParaRPr lang="de-DE" dirty="0" smtClean="0"/>
          </a:p>
          <a:p>
            <a:endParaRPr lang="de-DE" dirty="0" smtClean="0"/>
          </a:p>
          <a:p>
            <a:endParaRPr lang="de-DE" dirty="0"/>
          </a:p>
        </p:txBody>
      </p:sp>
      <p:sp>
        <p:nvSpPr>
          <p:cNvPr id="4" name="Textplatzhalter 3"/>
          <p:cNvSpPr>
            <a:spLocks noGrp="1"/>
          </p:cNvSpPr>
          <p:nvPr>
            <p:ph type="body" sz="quarter" idx="17"/>
          </p:nvPr>
        </p:nvSpPr>
        <p:spPr>
          <a:xfrm>
            <a:off x="10243457" y="1597025"/>
            <a:ext cx="629194" cy="2098010"/>
          </a:xfrm>
        </p:spPr>
        <p:txBody>
          <a:bodyPr/>
          <a:lstStyle/>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3165256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Anzahl erwerbstätiger Akademiker</a:t>
            </a:r>
            <a:endParaRPr lang="de-DE" sz="32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1" y="969801"/>
            <a:ext cx="8019724" cy="49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75244" y="6159433"/>
            <a:ext cx="5935157" cy="396632"/>
          </a:xfrm>
          <a:prstGeom prst="rect">
            <a:avLst/>
          </a:prstGeom>
          <a:noFill/>
        </p:spPr>
        <p:txBody>
          <a:bodyPr wrap="square" lIns="91041" tIns="45522" rIns="91041" bIns="45522" rtlCol="0">
            <a:spAutoFit/>
          </a:bodyPr>
          <a:lstStyle/>
          <a:p>
            <a:r>
              <a:rPr lang="de-DE" sz="1100" dirty="0">
                <a:solidFill>
                  <a:srgbClr val="000000"/>
                </a:solidFill>
              </a:rPr>
              <a:t>*Absolventen von (Fach-)Hochschulen inkl. Promotion und Verw.-FH;  ab  2010 inkl. Berufsakademien </a:t>
            </a:r>
          </a:p>
        </p:txBody>
      </p:sp>
      <p:sp>
        <p:nvSpPr>
          <p:cNvPr id="8" name="Textfeld 7"/>
          <p:cNvSpPr txBox="1"/>
          <p:nvPr/>
        </p:nvSpPr>
        <p:spPr>
          <a:xfrm>
            <a:off x="6605337" y="6357749"/>
            <a:ext cx="3130800" cy="244262"/>
          </a:xfrm>
          <a:prstGeom prst="rect">
            <a:avLst/>
          </a:prstGeom>
          <a:noFill/>
        </p:spPr>
        <p:txBody>
          <a:bodyPr wrap="square" lIns="91021" tIns="45512" rIns="91021" bIns="45512" rtlCol="0">
            <a:spAutoFit/>
          </a:bodyPr>
          <a:lstStyle/>
          <a:p>
            <a:r>
              <a:rPr lang="de-DE" sz="1100" dirty="0">
                <a:solidFill>
                  <a:srgbClr val="000000"/>
                </a:solidFill>
              </a:rPr>
              <a:t>Datenquelle: </a:t>
            </a:r>
            <a:r>
              <a:rPr lang="de-DE" sz="1100" dirty="0" smtClean="0">
                <a:solidFill>
                  <a:srgbClr val="000000"/>
                </a:solidFill>
              </a:rPr>
              <a:t>Statistisches Bundesamt</a:t>
            </a:r>
            <a:endParaRPr lang="de-DE" sz="1100" dirty="0">
              <a:solidFill>
                <a:srgbClr val="000000"/>
              </a:solidFill>
            </a:endParaRPr>
          </a:p>
        </p:txBody>
      </p:sp>
      <p:sp>
        <p:nvSpPr>
          <p:cNvPr id="13" name="AutoShape 5"/>
          <p:cNvSpPr>
            <a:spLocks noChangeArrowheads="1"/>
          </p:cNvSpPr>
          <p:nvPr/>
        </p:nvSpPr>
        <p:spPr bwMode="auto">
          <a:xfrm rot="21200912">
            <a:off x="1327512" y="3793696"/>
            <a:ext cx="6664700" cy="825371"/>
          </a:xfrm>
          <a:prstGeom prst="rightArrow">
            <a:avLst>
              <a:gd name="adj1" fmla="val 50000"/>
              <a:gd name="adj2" fmla="val 149680"/>
            </a:avLst>
          </a:prstGeom>
          <a:solidFill>
            <a:srgbClr val="C0C0C0"/>
          </a:solidFill>
          <a:ln w="19050" algn="ctr">
            <a:solidFill>
              <a:schemeClr val="accent1"/>
            </a:solidFill>
            <a:miter lim="800000"/>
            <a:headEnd/>
            <a:tailEnd/>
          </a:ln>
        </p:spPr>
        <p:txBody>
          <a:bodyPr lIns="0" tIns="0" rIns="0" bIns="0" anchor="ctr" anchorCtr="0">
            <a:spAutoFit/>
          </a:bodyPr>
          <a:lstStyle/>
          <a:p>
            <a:pPr algn="ctr" defTabSz="913262">
              <a:lnSpc>
                <a:spcPct val="150000"/>
              </a:lnSpc>
            </a:pPr>
            <a:r>
              <a:rPr lang="de-DE" b="1" dirty="0" smtClean="0">
                <a:solidFill>
                  <a:srgbClr val="E2001A"/>
                </a:solidFill>
              </a:rPr>
              <a:t>+ 2,4 </a:t>
            </a:r>
            <a:r>
              <a:rPr lang="de-DE" b="1" dirty="0" err="1" smtClean="0">
                <a:solidFill>
                  <a:srgbClr val="E2001A"/>
                </a:solidFill>
              </a:rPr>
              <a:t>Mio</a:t>
            </a:r>
            <a:r>
              <a:rPr lang="de-DE" b="1" dirty="0" smtClean="0">
                <a:solidFill>
                  <a:srgbClr val="E2001A"/>
                </a:solidFill>
              </a:rPr>
              <a:t> erwerbstätige Akademiker (+44%)</a:t>
            </a:r>
            <a:endParaRPr lang="de-DE" b="1" dirty="0">
              <a:solidFill>
                <a:srgbClr val="E2001A"/>
              </a:solidFill>
            </a:endParaRPr>
          </a:p>
        </p:txBody>
      </p:sp>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2800" dirty="0" smtClean="0"/>
              <a:t>Beschäftigungsentwicklung</a:t>
            </a:r>
            <a:r>
              <a:rPr lang="de-DE" sz="3200" dirty="0" smtClean="0"/>
              <a:t> </a:t>
            </a:r>
            <a:r>
              <a:rPr lang="de-DE" sz="2800" dirty="0" smtClean="0"/>
              <a:t>im</a:t>
            </a:r>
            <a:r>
              <a:rPr lang="de-DE" sz="3200" dirty="0" smtClean="0"/>
              <a:t> </a:t>
            </a:r>
            <a:r>
              <a:rPr lang="de-DE" sz="2800" dirty="0" smtClean="0"/>
              <a:t>Vergleich</a:t>
            </a:r>
            <a:endParaRPr lang="de-DE" sz="2800" dirty="0"/>
          </a:p>
        </p:txBody>
      </p:sp>
      <p:graphicFrame>
        <p:nvGraphicFramePr>
          <p:cNvPr id="6" name="Diagramm 5"/>
          <p:cNvGraphicFramePr>
            <a:graphicFrameLocks/>
          </p:cNvGraphicFramePr>
          <p:nvPr>
            <p:extLst>
              <p:ext uri="{D42A27DB-BD31-4B8C-83A1-F6EECF244321}">
                <p14:modId xmlns:p14="http://schemas.microsoft.com/office/powerpoint/2010/main" val="3727546724"/>
              </p:ext>
            </p:extLst>
          </p:nvPr>
        </p:nvGraphicFramePr>
        <p:xfrm>
          <a:off x="179539" y="1987004"/>
          <a:ext cx="8784921" cy="4301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93567"/>
            <a:ext cx="7758839" cy="945953"/>
          </a:xfrm>
        </p:spPr>
        <p:txBody>
          <a:bodyPr/>
          <a:lstStyle/>
          <a:p>
            <a:r>
              <a:rPr lang="de-DE" sz="3200" dirty="0" smtClean="0"/>
              <a:t>Entwicklung der Arbeitslosigkeit von Akademikern</a:t>
            </a:r>
            <a:endParaRPr lang="de-DE" sz="3200" dirty="0"/>
          </a:p>
        </p:txBody>
      </p:sp>
      <p:graphicFrame>
        <p:nvGraphicFramePr>
          <p:cNvPr id="7" name="Diagramm 6"/>
          <p:cNvGraphicFramePr>
            <a:graphicFrameLocks noGrp="1"/>
          </p:cNvGraphicFramePr>
          <p:nvPr>
            <p:extLst>
              <p:ext uri="{D42A27DB-BD31-4B8C-83A1-F6EECF244321}">
                <p14:modId xmlns:p14="http://schemas.microsoft.com/office/powerpoint/2010/main" val="3459691286"/>
              </p:ext>
            </p:extLst>
          </p:nvPr>
        </p:nvGraphicFramePr>
        <p:xfrm>
          <a:off x="217075" y="1415138"/>
          <a:ext cx="8784921" cy="43040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platzhalter 23"/>
          <p:cNvSpPr>
            <a:spLocks noGrp="1"/>
          </p:cNvSpPr>
          <p:nvPr>
            <p:ph type="body" sz="quarter" idx="4294967295"/>
          </p:nvPr>
        </p:nvSpPr>
        <p:spPr>
          <a:xfrm>
            <a:off x="316559" y="6346371"/>
            <a:ext cx="5410472" cy="349543"/>
          </a:xfrm>
          <a:prstGeom prst="rect">
            <a:avLst/>
          </a:prstGeom>
        </p:spPr>
        <p:txBody>
          <a:bodyPr/>
          <a:lstStyle/>
          <a:p>
            <a:pPr marL="0" indent="0">
              <a:buNone/>
            </a:pPr>
            <a:r>
              <a:rPr lang="de-DE" sz="1050" dirty="0" smtClean="0"/>
              <a:t>Datenquelle: Statistik der Bundesagentur für Arbeit</a:t>
            </a:r>
            <a:endParaRPr lang="de-DE" sz="1050" dirty="0"/>
          </a:p>
        </p:txBody>
      </p:sp>
    </p:spTree>
    <p:extLst>
      <p:ext uri="{BB962C8B-B14F-4D97-AF65-F5344CB8AC3E}">
        <p14:creationId xmlns:p14="http://schemas.microsoft.com/office/powerpoint/2010/main" val="2116240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200" dirty="0" smtClean="0"/>
              <a:t>Arbeitslosigkeit im Vergleich</a:t>
            </a:r>
            <a:endParaRPr lang="de-DE" sz="3200" dirty="0"/>
          </a:p>
        </p:txBody>
      </p:sp>
      <p:graphicFrame>
        <p:nvGraphicFramePr>
          <p:cNvPr id="6" name="Diagramm 5"/>
          <p:cNvGraphicFramePr>
            <a:graphicFrameLocks/>
          </p:cNvGraphicFramePr>
          <p:nvPr>
            <p:extLst>
              <p:ext uri="{D42A27DB-BD31-4B8C-83A1-F6EECF244321}">
                <p14:modId xmlns:p14="http://schemas.microsoft.com/office/powerpoint/2010/main" val="102675783"/>
              </p:ext>
            </p:extLst>
          </p:nvPr>
        </p:nvGraphicFramePr>
        <p:xfrm>
          <a:off x="119381" y="1507932"/>
          <a:ext cx="8784921" cy="43040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platzhalter 23"/>
          <p:cNvSpPr>
            <a:spLocks noGrp="1"/>
          </p:cNvSpPr>
          <p:nvPr>
            <p:ph type="body" sz="quarter" idx="4294967295"/>
          </p:nvPr>
        </p:nvSpPr>
        <p:spPr>
          <a:xfrm>
            <a:off x="244370" y="6093708"/>
            <a:ext cx="3346231" cy="349543"/>
          </a:xfrm>
          <a:prstGeom prst="rect">
            <a:avLst/>
          </a:prstGeom>
        </p:spPr>
        <p:txBody>
          <a:bodyPr/>
          <a:lstStyle/>
          <a:p>
            <a:pPr marL="0" indent="0">
              <a:buNone/>
            </a:pPr>
            <a:r>
              <a:rPr lang="de-DE" sz="1200" b="0" dirty="0" smtClean="0"/>
              <a:t>Datenquelle: IAB</a:t>
            </a:r>
            <a:endParaRPr lang="de-DE" sz="1200" b="0" dirty="0"/>
          </a:p>
        </p:txBody>
      </p:sp>
    </p:spTree>
    <p:extLst>
      <p:ext uri="{BB962C8B-B14F-4D97-AF65-F5344CB8AC3E}">
        <p14:creationId xmlns:p14="http://schemas.microsoft.com/office/powerpoint/2010/main" val="3875198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2800" dirty="0" smtClean="0"/>
              <a:t>Arbeitslosenquoten nach Fachrichtungen</a:t>
            </a:r>
            <a:endParaRPr lang="de-DE"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1323542"/>
            <a:ext cx="5274837" cy="384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20918" y="5489831"/>
            <a:ext cx="8530500" cy="553608"/>
          </a:xfrm>
          <a:prstGeom prst="rect">
            <a:avLst/>
          </a:prstGeom>
          <a:noFill/>
        </p:spPr>
        <p:txBody>
          <a:bodyPr wrap="square" lIns="91051" tIns="45527" rIns="91051" bIns="45527" rtlCol="0">
            <a:spAutoFit/>
          </a:bodyPr>
          <a:lstStyle/>
          <a:p>
            <a:r>
              <a:rPr lang="de-DE" sz="1000" dirty="0">
                <a:solidFill>
                  <a:srgbClr val="000000"/>
                </a:solidFill>
              </a:rPr>
              <a:t>Datenquelle: Berechnungen auf Basis der Statistik der Bundesagentur für Arbeit  (Arbeitslose) und Mikrozensus-Daten des Statistischen Bundesamtes (Erwerbstätige nach Studienfachrichtung). Angaben sind als Schätzgrößen zu verstehen, da Erwerbstätigendaten auf Hochrechnungen beruhen und hinsichtlich der Zuordnung von Studienfachrichtungen und Ausbildungsberufen </a:t>
            </a:r>
            <a:r>
              <a:rPr lang="de-DE" sz="1000" dirty="0" err="1">
                <a:solidFill>
                  <a:srgbClr val="000000"/>
                </a:solidFill>
              </a:rPr>
              <a:t>Unschärfen</a:t>
            </a:r>
            <a:r>
              <a:rPr lang="de-DE" sz="1000" dirty="0">
                <a:solidFill>
                  <a:srgbClr val="000000"/>
                </a:solidFill>
              </a:rPr>
              <a:t> bestehen.</a:t>
            </a:r>
          </a:p>
        </p:txBody>
      </p:sp>
    </p:spTree>
    <p:extLst>
      <p:ext uri="{BB962C8B-B14F-4D97-AF65-F5344CB8AC3E}">
        <p14:creationId xmlns:p14="http://schemas.microsoft.com/office/powerpoint/2010/main" val="3875198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Kindergeld</a:t>
            </a:r>
            <a:endParaRPr lang="de-DE" dirty="0"/>
          </a:p>
        </p:txBody>
      </p:sp>
      <p:sp>
        <p:nvSpPr>
          <p:cNvPr id="3" name="Textplatzhalter 2"/>
          <p:cNvSpPr>
            <a:spLocks noGrp="1"/>
          </p:cNvSpPr>
          <p:nvPr>
            <p:ph type="body" sz="quarter" idx="12"/>
          </p:nvPr>
        </p:nvSpPr>
        <p:spPr>
          <a:xfrm>
            <a:off x="719999" y="1597025"/>
            <a:ext cx="7736613" cy="4124206"/>
          </a:xfrm>
        </p:spPr>
        <p:txBody>
          <a:bodyPr/>
          <a:lstStyle/>
          <a:p>
            <a:pPr marL="0" lvl="0" indent="0">
              <a:buNone/>
            </a:pPr>
            <a:r>
              <a:rPr lang="de-DE" sz="1600" dirty="0" smtClean="0"/>
              <a:t>       Anspruch besteht</a:t>
            </a:r>
          </a:p>
          <a:p>
            <a:pPr marL="0" lvl="0" indent="0">
              <a:buNone/>
            </a:pPr>
            <a:endParaRPr lang="de-DE" sz="1600" dirty="0"/>
          </a:p>
          <a:p>
            <a:pPr marL="0" lvl="0" indent="0">
              <a:buNone/>
            </a:pPr>
            <a:r>
              <a:rPr lang="de-DE" sz="1400" dirty="0" smtClean="0"/>
              <a:t>        -</a:t>
            </a:r>
            <a:r>
              <a:rPr lang="de-DE" sz="1400" dirty="0"/>
              <a:t>für  alle Kinder bis zur Vollendung des 18. Lebensjahres (</a:t>
            </a:r>
            <a:r>
              <a:rPr lang="de-DE" sz="1400" dirty="0" err="1"/>
              <a:t>Lj</a:t>
            </a:r>
            <a:r>
              <a:rPr lang="de-DE" sz="1400" dirty="0" smtClean="0"/>
              <a:t>.)</a:t>
            </a:r>
            <a:r>
              <a:rPr lang="de-DE" sz="1400" dirty="0"/>
              <a:t> </a:t>
            </a:r>
          </a:p>
          <a:p>
            <a:pPr marL="0" lvl="0" indent="0">
              <a:buNone/>
            </a:pPr>
            <a:r>
              <a:rPr lang="de-DE" sz="1400" dirty="0" smtClean="0"/>
              <a:t>        -</a:t>
            </a:r>
            <a:r>
              <a:rPr lang="de-DE" sz="1400" dirty="0"/>
              <a:t>für Kind ohne Arbeitsplatz bis zum 21. </a:t>
            </a:r>
            <a:r>
              <a:rPr lang="de-DE" sz="1400" dirty="0" err="1"/>
              <a:t>Lj</a:t>
            </a:r>
            <a:r>
              <a:rPr lang="de-DE" sz="1400" dirty="0"/>
              <a:t>. (Meldung bei Arbeitsagentur</a:t>
            </a:r>
            <a:r>
              <a:rPr lang="de-DE" sz="1400" dirty="0" smtClean="0"/>
              <a:t>)</a:t>
            </a:r>
            <a:endParaRPr lang="de-DE" sz="1400" dirty="0"/>
          </a:p>
          <a:p>
            <a:pPr marL="0" lvl="0" indent="0">
              <a:buNone/>
            </a:pPr>
            <a:r>
              <a:rPr lang="de-DE" sz="1400" dirty="0" smtClean="0"/>
              <a:t>        -</a:t>
            </a:r>
            <a:r>
              <a:rPr lang="de-DE" sz="1400" dirty="0"/>
              <a:t>für Kind in Ausbildung / Studium bis zum25. </a:t>
            </a:r>
            <a:r>
              <a:rPr lang="de-DE" sz="1400" dirty="0" err="1"/>
              <a:t>Lj</a:t>
            </a:r>
            <a:r>
              <a:rPr lang="de-DE" sz="1400" dirty="0" smtClean="0"/>
              <a:t>.</a:t>
            </a:r>
            <a:endParaRPr lang="de-DE" sz="1400" dirty="0"/>
          </a:p>
          <a:p>
            <a:pPr marL="0" lvl="0" indent="0">
              <a:buNone/>
            </a:pPr>
            <a:r>
              <a:rPr lang="de-DE" sz="1400" dirty="0" smtClean="0"/>
              <a:t>        -</a:t>
            </a:r>
            <a:r>
              <a:rPr lang="de-DE" sz="1400" dirty="0"/>
              <a:t>für Kind ohne Ausbildungs- / Studienplatz bis 25. </a:t>
            </a:r>
            <a:r>
              <a:rPr lang="de-DE" sz="1400" dirty="0" err="1"/>
              <a:t>Lj</a:t>
            </a:r>
            <a:r>
              <a:rPr lang="de-DE" sz="1400" dirty="0"/>
              <a:t> (Nachweis ernsthafter Bemühungen wie </a:t>
            </a:r>
            <a:endParaRPr lang="de-DE" sz="1400" dirty="0" smtClean="0"/>
          </a:p>
          <a:p>
            <a:pPr marL="0" lvl="0" indent="0">
              <a:buNone/>
            </a:pPr>
            <a:r>
              <a:rPr lang="de-DE" sz="1400" dirty="0"/>
              <a:t> </a:t>
            </a:r>
            <a:r>
              <a:rPr lang="de-DE" sz="1400" dirty="0" smtClean="0"/>
              <a:t>        z.B</a:t>
            </a:r>
            <a:r>
              <a:rPr lang="de-DE" sz="1400" dirty="0"/>
              <a:t>. ausbildungsplatzsuchendmelden bei AA  oder Kopien der Bewerbungen</a:t>
            </a:r>
            <a:r>
              <a:rPr lang="de-DE" sz="1400" dirty="0" smtClean="0"/>
              <a:t>)</a:t>
            </a:r>
            <a:endParaRPr lang="de-DE" sz="1400" dirty="0"/>
          </a:p>
          <a:p>
            <a:pPr marL="0" lvl="0" indent="0">
              <a:buNone/>
            </a:pPr>
            <a:r>
              <a:rPr lang="de-DE" sz="1400" dirty="0" smtClean="0"/>
              <a:t>        -</a:t>
            </a:r>
            <a:r>
              <a:rPr lang="de-DE" sz="1400" dirty="0"/>
              <a:t>für Übergangszeiten bis zu 4 Monaten zwischen zwei Ausbildungsabschnitten</a:t>
            </a:r>
          </a:p>
          <a:p>
            <a:pPr marL="0" lvl="0" indent="0">
              <a:buNone/>
            </a:pPr>
            <a:r>
              <a:rPr lang="de-DE" sz="1400" dirty="0" smtClean="0"/>
              <a:t>        -</a:t>
            </a:r>
            <a:r>
              <a:rPr lang="de-DE" sz="1400" dirty="0"/>
              <a:t>für Ableistung von Freiwilligendienst FSJ, FÖJ, BFD</a:t>
            </a:r>
          </a:p>
          <a:p>
            <a:endParaRPr lang="de-DE" sz="1400" dirty="0"/>
          </a:p>
          <a:p>
            <a:pPr marL="0" indent="0">
              <a:buNone/>
            </a:pPr>
            <a:r>
              <a:rPr lang="de-DE" sz="1400" dirty="0" smtClean="0"/>
              <a:t>……….</a:t>
            </a:r>
            <a:r>
              <a:rPr lang="de-DE" sz="1400" dirty="0"/>
              <a:t>  </a:t>
            </a:r>
          </a:p>
          <a:p>
            <a:pPr marL="0" lvl="0" indent="0">
              <a:buNone/>
            </a:pPr>
            <a:r>
              <a:rPr lang="de-DE" sz="1400" dirty="0" smtClean="0"/>
              <a:t>         Die </a:t>
            </a:r>
            <a:r>
              <a:rPr lang="de-DE" sz="1400" dirty="0"/>
              <a:t>Einkommenshöchstgrenze  der Kinder in der Ausbildung ist weggefallen.</a:t>
            </a:r>
          </a:p>
          <a:p>
            <a:endParaRPr lang="de-DE" dirty="0"/>
          </a:p>
        </p:txBody>
      </p:sp>
      <p:sp>
        <p:nvSpPr>
          <p:cNvPr id="4" name="Fußzeilenplatzhalter 3"/>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3918402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93568"/>
            <a:ext cx="7758839" cy="522862"/>
          </a:xfrm>
        </p:spPr>
        <p:txBody>
          <a:bodyPr/>
          <a:lstStyle/>
          <a:p>
            <a:pPr algn="ctr"/>
            <a:r>
              <a:rPr lang="de-DE" dirty="0" smtClean="0"/>
              <a:t>BAföG - 1</a:t>
            </a:r>
            <a:endParaRPr lang="de-DE" dirty="0"/>
          </a:p>
        </p:txBody>
      </p:sp>
      <p:sp>
        <p:nvSpPr>
          <p:cNvPr id="3" name="Textplatzhalter 2"/>
          <p:cNvSpPr>
            <a:spLocks noGrp="1"/>
          </p:cNvSpPr>
          <p:nvPr>
            <p:ph type="body" sz="quarter" idx="12"/>
          </p:nvPr>
        </p:nvSpPr>
        <p:spPr>
          <a:xfrm>
            <a:off x="719999" y="1273629"/>
            <a:ext cx="7736613" cy="4821833"/>
          </a:xfrm>
        </p:spPr>
        <p:txBody>
          <a:bodyPr/>
          <a:lstStyle/>
          <a:p>
            <a:pPr marL="0" indent="0">
              <a:buNone/>
            </a:pPr>
            <a:r>
              <a:rPr lang="de-DE" sz="1400" dirty="0" smtClean="0"/>
              <a:t>       Für </a:t>
            </a:r>
            <a:r>
              <a:rPr lang="de-DE" sz="1400" dirty="0"/>
              <a:t>welche Ausbildung</a:t>
            </a:r>
            <a:r>
              <a:rPr lang="de-DE" sz="1400" dirty="0" smtClean="0"/>
              <a:t>?             </a:t>
            </a:r>
            <a:r>
              <a:rPr lang="de-DE" sz="1400" b="1" dirty="0" smtClean="0"/>
              <a:t> </a:t>
            </a:r>
            <a:r>
              <a:rPr lang="de-DE" sz="1600" b="1" dirty="0" smtClean="0"/>
              <a:t>ACHTUNG: ab 1.10.15  werden Sätze erhöht</a:t>
            </a:r>
            <a:endParaRPr lang="de-DE" sz="1600" b="1" dirty="0"/>
          </a:p>
          <a:p>
            <a:pPr lvl="0"/>
            <a:r>
              <a:rPr lang="de-DE" sz="1200" dirty="0"/>
              <a:t>weiterführende Schulen ab Kl. 10 (wenn nicht bei Eltern wohnend)</a:t>
            </a:r>
          </a:p>
          <a:p>
            <a:pPr lvl="0"/>
            <a:r>
              <a:rPr lang="de-DE" sz="1200" dirty="0"/>
              <a:t>Berufsfachschulen/schulische Ausbildungen</a:t>
            </a:r>
          </a:p>
          <a:p>
            <a:pPr lvl="0"/>
            <a:r>
              <a:rPr lang="de-DE" sz="1200" dirty="0"/>
              <a:t>Studium an Hochschulen</a:t>
            </a:r>
          </a:p>
          <a:p>
            <a:pPr marL="0" indent="0">
              <a:buNone/>
            </a:pPr>
            <a:r>
              <a:rPr lang="de-DE" sz="1200" dirty="0"/>
              <a:t> </a:t>
            </a:r>
          </a:p>
          <a:p>
            <a:pPr marL="0" indent="0">
              <a:buNone/>
            </a:pPr>
            <a:r>
              <a:rPr lang="de-DE" sz="1400" dirty="0" smtClean="0"/>
              <a:t>       Wer </a:t>
            </a:r>
            <a:r>
              <a:rPr lang="de-DE" sz="1400" dirty="0"/>
              <a:t>hat Anspruch?</a:t>
            </a:r>
          </a:p>
          <a:p>
            <a:pPr lvl="0"/>
            <a:r>
              <a:rPr lang="de-DE" sz="1200" dirty="0"/>
              <a:t>Deutsche und Ausländer mit dauerhaften Bleiberecht</a:t>
            </a:r>
          </a:p>
          <a:p>
            <a:pPr marL="0" indent="0">
              <a:buNone/>
            </a:pPr>
            <a:r>
              <a:rPr lang="de-DE" sz="1200" dirty="0"/>
              <a:t> </a:t>
            </a:r>
            <a:endParaRPr lang="de-DE" sz="1400" dirty="0"/>
          </a:p>
          <a:p>
            <a:pPr marL="0" indent="0">
              <a:buNone/>
            </a:pPr>
            <a:r>
              <a:rPr lang="de-DE" sz="1400" dirty="0" smtClean="0"/>
              <a:t>       Höchstalter</a:t>
            </a:r>
            <a:endParaRPr lang="de-DE" sz="1400" dirty="0"/>
          </a:p>
          <a:p>
            <a:pPr lvl="0"/>
            <a:r>
              <a:rPr lang="de-DE" sz="1200" dirty="0"/>
              <a:t>Beginn des Studiums vor dem 30. </a:t>
            </a:r>
            <a:r>
              <a:rPr lang="de-DE" sz="1200" dirty="0" err="1"/>
              <a:t>Lj</a:t>
            </a:r>
            <a:r>
              <a:rPr lang="de-DE" sz="1200" dirty="0"/>
              <a:t>., Master vor dem 35. </a:t>
            </a:r>
            <a:r>
              <a:rPr lang="de-DE" sz="1200" dirty="0" err="1"/>
              <a:t>Lj</a:t>
            </a:r>
            <a:r>
              <a:rPr lang="de-DE" sz="1200" dirty="0"/>
              <a:t>.</a:t>
            </a:r>
          </a:p>
          <a:p>
            <a:pPr marL="0" indent="0">
              <a:buNone/>
            </a:pPr>
            <a:r>
              <a:rPr lang="de-DE" sz="1200" dirty="0"/>
              <a:t> </a:t>
            </a:r>
          </a:p>
          <a:p>
            <a:pPr marL="0" indent="0">
              <a:buNone/>
            </a:pPr>
            <a:r>
              <a:rPr lang="de-DE" sz="1400" dirty="0" smtClean="0"/>
              <a:t>       Wo </a:t>
            </a:r>
            <a:r>
              <a:rPr lang="de-DE" sz="1400" dirty="0"/>
              <a:t>beantragen?</a:t>
            </a:r>
          </a:p>
          <a:p>
            <a:pPr lvl="0"/>
            <a:r>
              <a:rPr lang="de-DE" sz="1200" dirty="0"/>
              <a:t>bei schulischer Ausbildung i.d.R. beim Amt für </a:t>
            </a:r>
            <a:r>
              <a:rPr lang="de-DE" sz="1200" dirty="0" smtClean="0"/>
              <a:t>Ausbildungsförderung </a:t>
            </a:r>
            <a:r>
              <a:rPr lang="de-DE" sz="1200" dirty="0"/>
              <a:t>der  Stadt/Kreis am Wohnort der Eltern</a:t>
            </a:r>
          </a:p>
          <a:p>
            <a:pPr lvl="0"/>
            <a:r>
              <a:rPr lang="de-DE" sz="1200" dirty="0"/>
              <a:t>Studierende beim Studierendenwerk der jeweiligen Hochschule</a:t>
            </a:r>
          </a:p>
          <a:p>
            <a:pPr marL="0" indent="0">
              <a:buNone/>
            </a:pPr>
            <a:r>
              <a:rPr lang="de-DE" sz="1200" dirty="0"/>
              <a:t> </a:t>
            </a:r>
          </a:p>
          <a:p>
            <a:pPr marL="0" indent="0">
              <a:buNone/>
            </a:pPr>
            <a:r>
              <a:rPr lang="de-DE" sz="1400" dirty="0" smtClean="0"/>
              <a:t>       Bedarfssätze </a:t>
            </a:r>
            <a:r>
              <a:rPr lang="de-DE" sz="1400" dirty="0"/>
              <a:t>(Höchstsätze)</a:t>
            </a:r>
          </a:p>
          <a:p>
            <a:r>
              <a:rPr lang="de-DE" sz="1200" dirty="0"/>
              <a:t>Studierende 422,- E (bei Eltern wohnend), 597,- E (auswärts), hinzu können KV-Zuschüsse kommen </a:t>
            </a:r>
          </a:p>
        </p:txBody>
      </p:sp>
      <p:sp>
        <p:nvSpPr>
          <p:cNvPr id="4" name="Fußzeilenplatzhalter 3"/>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360340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altLang="de-DE" sz="3200" dirty="0" smtClean="0"/>
              <a:t>Abitur – was dann?</a:t>
            </a:r>
            <a:endParaRPr lang="de-DE" sz="2800" dirty="0"/>
          </a:p>
        </p:txBody>
      </p:sp>
      <p:graphicFrame>
        <p:nvGraphicFramePr>
          <p:cNvPr id="6" name="Tabelle 5"/>
          <p:cNvGraphicFramePr>
            <a:graphicFrameLocks noGrp="1"/>
          </p:cNvGraphicFramePr>
          <p:nvPr>
            <p:extLst>
              <p:ext uri="{D42A27DB-BD31-4B8C-83A1-F6EECF244321}">
                <p14:modId xmlns:p14="http://schemas.microsoft.com/office/powerpoint/2010/main" val="472165177"/>
              </p:ext>
            </p:extLst>
          </p:nvPr>
        </p:nvGraphicFramePr>
        <p:xfrm>
          <a:off x="168442" y="1287378"/>
          <a:ext cx="9012069" cy="5060172"/>
        </p:xfrm>
        <a:graphic>
          <a:graphicData uri="http://schemas.openxmlformats.org/drawingml/2006/table">
            <a:tbl>
              <a:tblPr/>
              <a:tblGrid>
                <a:gridCol w="793442">
                  <a:extLst>
                    <a:ext uri="{9D8B030D-6E8A-4147-A177-3AD203B41FA5}">
                      <a16:colId xmlns:a16="http://schemas.microsoft.com/office/drawing/2014/main" val="20000"/>
                    </a:ext>
                  </a:extLst>
                </a:gridCol>
                <a:gridCol w="1408427">
                  <a:extLst>
                    <a:ext uri="{9D8B030D-6E8A-4147-A177-3AD203B41FA5}">
                      <a16:colId xmlns:a16="http://schemas.microsoft.com/office/drawing/2014/main" val="20001"/>
                    </a:ext>
                  </a:extLst>
                </a:gridCol>
                <a:gridCol w="1204470">
                  <a:extLst>
                    <a:ext uri="{9D8B030D-6E8A-4147-A177-3AD203B41FA5}">
                      <a16:colId xmlns:a16="http://schemas.microsoft.com/office/drawing/2014/main" val="20002"/>
                    </a:ext>
                  </a:extLst>
                </a:gridCol>
                <a:gridCol w="1121146">
                  <a:extLst>
                    <a:ext uri="{9D8B030D-6E8A-4147-A177-3AD203B41FA5}">
                      <a16:colId xmlns:a16="http://schemas.microsoft.com/office/drawing/2014/main" val="20003"/>
                    </a:ext>
                  </a:extLst>
                </a:gridCol>
                <a:gridCol w="1121146">
                  <a:extLst>
                    <a:ext uri="{9D8B030D-6E8A-4147-A177-3AD203B41FA5}">
                      <a16:colId xmlns:a16="http://schemas.microsoft.com/office/drawing/2014/main" val="20004"/>
                    </a:ext>
                  </a:extLst>
                </a:gridCol>
                <a:gridCol w="1121146">
                  <a:extLst>
                    <a:ext uri="{9D8B030D-6E8A-4147-A177-3AD203B41FA5}">
                      <a16:colId xmlns:a16="http://schemas.microsoft.com/office/drawing/2014/main" val="20005"/>
                    </a:ext>
                  </a:extLst>
                </a:gridCol>
                <a:gridCol w="1121146">
                  <a:extLst>
                    <a:ext uri="{9D8B030D-6E8A-4147-A177-3AD203B41FA5}">
                      <a16:colId xmlns:a16="http://schemas.microsoft.com/office/drawing/2014/main" val="20006"/>
                    </a:ext>
                  </a:extLst>
                </a:gridCol>
                <a:gridCol w="1121146">
                  <a:extLst>
                    <a:ext uri="{9D8B030D-6E8A-4147-A177-3AD203B41FA5}">
                      <a16:colId xmlns:a16="http://schemas.microsoft.com/office/drawing/2014/main" val="20007"/>
                    </a:ext>
                  </a:extLst>
                </a:gridCol>
              </a:tblGrid>
              <a:tr h="1067285">
                <a:tc>
                  <a:txBody>
                    <a:bodyPr/>
                    <a:lstStyle/>
                    <a:p>
                      <a:pPr>
                        <a:spcAft>
                          <a:spcPts val="0"/>
                        </a:spcAft>
                      </a:pPr>
                      <a:endParaRPr lang="de-DE" sz="5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Wissenschaft-</a:t>
                      </a:r>
                      <a:r>
                        <a:rPr lang="de-DE" sz="1200" b="1" dirty="0" err="1">
                          <a:latin typeface="+mj-lt"/>
                          <a:ea typeface="Times New Roman"/>
                          <a:cs typeface="Times New Roman"/>
                        </a:rPr>
                        <a:t>liches</a:t>
                      </a:r>
                      <a:r>
                        <a:rPr lang="de-DE" sz="1200" b="1" dirty="0">
                          <a:latin typeface="+mj-lt"/>
                          <a:ea typeface="Times New Roman"/>
                          <a:cs typeface="Times New Roman"/>
                        </a:rPr>
                        <a:t> Studium</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Praxisorien-tiertes Studium</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Duales Studium</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Duales Studium</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Berufs-ausbildung</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Berufs-ausbildung</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Berufsaus-bildung</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47777">
                <a:tc>
                  <a:txBody>
                    <a:bodyPr/>
                    <a:lstStyle/>
                    <a:p>
                      <a:pPr>
                        <a:spcAft>
                          <a:spcPts val="0"/>
                        </a:spcAft>
                      </a:pPr>
                      <a:endParaRPr lang="de-DE" sz="1200" b="1" dirty="0">
                        <a:latin typeface="+mj-lt"/>
                        <a:ea typeface="Times New Roman"/>
                        <a:cs typeface="Times New Roman"/>
                      </a:endParaRPr>
                    </a:p>
                    <a:p>
                      <a:pPr>
                        <a:spcAft>
                          <a:spcPts val="0"/>
                        </a:spcAft>
                      </a:pPr>
                      <a:r>
                        <a:rPr lang="de-DE" sz="1200" b="1" dirty="0" smtClean="0">
                          <a:latin typeface="+mj-lt"/>
                          <a:ea typeface="Times New Roman"/>
                          <a:cs typeface="Times New Roman"/>
                        </a:rPr>
                        <a:t>Bereiche</a:t>
                      </a:r>
                      <a:endParaRPr lang="de-DE" sz="12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Universität</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err="1">
                          <a:latin typeface="+mj-lt"/>
                          <a:ea typeface="Times New Roman"/>
                          <a:cs typeface="Times New Roman"/>
                        </a:rPr>
                        <a:t>Fachhoch</a:t>
                      </a:r>
                      <a:r>
                        <a:rPr lang="de-DE" sz="1200" b="1" dirty="0">
                          <a:latin typeface="+mj-lt"/>
                          <a:ea typeface="Times New Roman"/>
                          <a:cs typeface="Times New Roman"/>
                        </a:rPr>
                        <a:t>-schule (FH)</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smtClean="0">
                          <a:latin typeface="+mj-lt"/>
                          <a:ea typeface="Times New Roman"/>
                          <a:cs typeface="Times New Roman"/>
                        </a:rPr>
                        <a:t>-</a:t>
                      </a:r>
                      <a:r>
                        <a:rPr lang="de-DE" sz="1200" b="1" dirty="0" err="1" smtClean="0">
                          <a:latin typeface="+mj-lt"/>
                          <a:ea typeface="Times New Roman"/>
                          <a:cs typeface="Times New Roman"/>
                        </a:rPr>
                        <a:t>Berufsaka</a:t>
                      </a:r>
                      <a:r>
                        <a:rPr lang="de-DE" sz="1200" b="1" dirty="0" smtClean="0">
                          <a:latin typeface="+mj-lt"/>
                          <a:ea typeface="Times New Roman"/>
                          <a:cs typeface="Times New Roman"/>
                        </a:rPr>
                        <a:t>-   </a:t>
                      </a:r>
                    </a:p>
                    <a:p>
                      <a:pPr>
                        <a:spcAft>
                          <a:spcPts val="0"/>
                        </a:spcAft>
                      </a:pPr>
                      <a:r>
                        <a:rPr lang="de-DE" sz="1200" b="1" dirty="0" smtClean="0">
                          <a:latin typeface="+mj-lt"/>
                          <a:ea typeface="Times New Roman"/>
                          <a:cs typeface="Times New Roman"/>
                        </a:rPr>
                        <a:t> </a:t>
                      </a:r>
                      <a:r>
                        <a:rPr lang="de-DE" sz="1200" b="1" dirty="0" err="1" smtClean="0">
                          <a:latin typeface="+mj-lt"/>
                          <a:ea typeface="Times New Roman"/>
                          <a:cs typeface="Times New Roman"/>
                        </a:rPr>
                        <a:t>demie</a:t>
                      </a:r>
                      <a:r>
                        <a:rPr lang="de-DE" sz="1200" b="1" dirty="0" smtClean="0">
                          <a:latin typeface="+mj-lt"/>
                          <a:ea typeface="Times New Roman"/>
                          <a:cs typeface="Times New Roman"/>
                        </a:rPr>
                        <a:t> </a:t>
                      </a:r>
                      <a:r>
                        <a:rPr lang="de-DE" sz="1200" b="1" dirty="0">
                          <a:latin typeface="+mj-lt"/>
                          <a:ea typeface="Times New Roman"/>
                          <a:cs typeface="Times New Roman"/>
                        </a:rPr>
                        <a:t>(BA</a:t>
                      </a:r>
                      <a:r>
                        <a:rPr lang="de-DE" sz="1200" b="1" dirty="0" smtClean="0">
                          <a:latin typeface="+mj-lt"/>
                          <a:ea typeface="Times New Roman"/>
                          <a:cs typeface="Times New Roman"/>
                        </a:rPr>
                        <a:t>)</a:t>
                      </a:r>
                    </a:p>
                    <a:p>
                      <a:pPr>
                        <a:spcAft>
                          <a:spcPts val="0"/>
                        </a:spcAft>
                      </a:pPr>
                      <a:r>
                        <a:rPr lang="de-DE" sz="1200" b="1" dirty="0" smtClean="0">
                          <a:latin typeface="+mj-lt"/>
                          <a:ea typeface="Times New Roman"/>
                          <a:cs typeface="Times New Roman"/>
                        </a:rPr>
                        <a:t>- DHBW</a:t>
                      </a:r>
                    </a:p>
                    <a:p>
                      <a:pPr>
                        <a:spcAft>
                          <a:spcPts val="0"/>
                        </a:spcAft>
                      </a:pPr>
                      <a:r>
                        <a:rPr lang="de-DE" sz="1200" b="1" dirty="0" smtClean="0">
                          <a:latin typeface="+mj-lt"/>
                          <a:ea typeface="Times New Roman"/>
                          <a:cs typeface="Times New Roman"/>
                        </a:rPr>
                        <a:t>- an FHs</a:t>
                      </a:r>
                      <a:endParaRPr lang="de-DE" sz="12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FH Öffentlicher Dienst</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smtClean="0">
                          <a:latin typeface="+mj-lt"/>
                          <a:ea typeface="Times New Roman"/>
                          <a:cs typeface="Times New Roman"/>
                        </a:rPr>
                        <a:t>Betriebliche Ausbildungen</a:t>
                      </a:r>
                      <a:endParaRPr lang="de-DE" sz="12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a:latin typeface="+mj-lt"/>
                        <a:ea typeface="Times New Roman"/>
                        <a:cs typeface="Times New Roman"/>
                      </a:endParaRPr>
                    </a:p>
                    <a:p>
                      <a:pPr>
                        <a:spcAft>
                          <a:spcPts val="0"/>
                        </a:spcAft>
                      </a:pPr>
                      <a:r>
                        <a:rPr lang="de-DE" sz="1200" b="1">
                          <a:latin typeface="+mj-lt"/>
                          <a:ea typeface="Times New Roman"/>
                          <a:cs typeface="Times New Roman"/>
                        </a:rPr>
                        <a:t>Schulische Ausbildun-gen</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Sonstige </a:t>
                      </a:r>
                      <a:r>
                        <a:rPr lang="de-DE" sz="1200" b="1" dirty="0" smtClean="0">
                          <a:latin typeface="+mj-lt"/>
                          <a:ea typeface="Times New Roman"/>
                          <a:cs typeface="Times New Roman"/>
                        </a:rPr>
                        <a:t>Ausbildungen</a:t>
                      </a:r>
                      <a:endParaRPr lang="de-DE" sz="12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5110">
                <a:tc>
                  <a:txBody>
                    <a:bodyPr/>
                    <a:lstStyle/>
                    <a:p>
                      <a:pPr>
                        <a:spcAft>
                          <a:spcPts val="0"/>
                        </a:spcAft>
                      </a:pPr>
                      <a:endParaRPr lang="de-DE" sz="1200" b="1" dirty="0">
                        <a:latin typeface="+mj-lt"/>
                        <a:ea typeface="Times New Roman"/>
                        <a:cs typeface="Times New Roman"/>
                      </a:endParaRPr>
                    </a:p>
                    <a:p>
                      <a:pPr>
                        <a:spcAft>
                          <a:spcPts val="0"/>
                        </a:spcAft>
                      </a:pPr>
                      <a:r>
                        <a:rPr lang="de-DE" sz="1200" b="1" dirty="0" smtClean="0">
                          <a:latin typeface="+mj-lt"/>
                          <a:ea typeface="Times New Roman"/>
                          <a:cs typeface="Times New Roman"/>
                        </a:rPr>
                        <a:t>Beispiele</a:t>
                      </a:r>
                      <a:endParaRPr lang="de-DE" sz="12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err="1">
                          <a:latin typeface="+mj-lt"/>
                          <a:ea typeface="Times New Roman"/>
                          <a:cs typeface="Times New Roman"/>
                        </a:rPr>
                        <a:t>Geisteswiss</a:t>
                      </a:r>
                      <a:r>
                        <a:rPr lang="de-DE" sz="1200" b="1" dirty="0">
                          <a:latin typeface="+mj-lt"/>
                          <a:ea typeface="Times New Roman"/>
                          <a:cs typeface="Times New Roman"/>
                        </a:rPr>
                        <a:t>.,</a:t>
                      </a:r>
                    </a:p>
                    <a:p>
                      <a:pPr>
                        <a:spcAft>
                          <a:spcPts val="0"/>
                        </a:spcAft>
                      </a:pPr>
                      <a:r>
                        <a:rPr lang="de-DE" sz="1200" b="1" dirty="0">
                          <a:latin typeface="+mj-lt"/>
                          <a:ea typeface="Times New Roman"/>
                          <a:cs typeface="Times New Roman"/>
                        </a:rPr>
                        <a:t>Natur-, Sozial-,</a:t>
                      </a:r>
                    </a:p>
                    <a:p>
                      <a:pPr>
                        <a:spcAft>
                          <a:spcPts val="0"/>
                        </a:spcAft>
                      </a:pPr>
                      <a:r>
                        <a:rPr lang="de-DE" sz="1200" b="1" dirty="0">
                          <a:latin typeface="+mj-lt"/>
                          <a:ea typeface="Times New Roman"/>
                          <a:cs typeface="Times New Roman"/>
                        </a:rPr>
                        <a:t>Wirtschafts-.,</a:t>
                      </a:r>
                    </a:p>
                    <a:p>
                      <a:pPr>
                        <a:spcAft>
                          <a:spcPts val="0"/>
                        </a:spcAft>
                      </a:pPr>
                      <a:r>
                        <a:rPr lang="de-DE" sz="1200" b="1" dirty="0" err="1">
                          <a:latin typeface="+mj-lt"/>
                          <a:ea typeface="Times New Roman"/>
                          <a:cs typeface="Times New Roman"/>
                        </a:rPr>
                        <a:t>Ingenieurwiss</a:t>
                      </a:r>
                      <a:r>
                        <a:rPr lang="de-DE" sz="1200" b="1" dirty="0" smtClean="0">
                          <a:latin typeface="+mj-lt"/>
                          <a:ea typeface="Times New Roman"/>
                          <a:cs typeface="Times New Roman"/>
                        </a:rPr>
                        <a:t>.</a:t>
                      </a: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Medizin,</a:t>
                      </a:r>
                    </a:p>
                    <a:p>
                      <a:pPr>
                        <a:spcAft>
                          <a:spcPts val="0"/>
                        </a:spcAft>
                      </a:pPr>
                      <a:r>
                        <a:rPr lang="de-DE" sz="1200" b="1" dirty="0">
                          <a:latin typeface="+mj-lt"/>
                          <a:ea typeface="Times New Roman"/>
                          <a:cs typeface="Times New Roman"/>
                        </a:rPr>
                        <a:t>Sport, Musik</a:t>
                      </a:r>
                    </a:p>
                    <a:p>
                      <a:pPr>
                        <a:spcAft>
                          <a:spcPts val="0"/>
                        </a:spcAft>
                      </a:pPr>
                      <a:r>
                        <a:rPr lang="de-DE" sz="1200" b="1" dirty="0" smtClean="0">
                          <a:latin typeface="+mj-lt"/>
                          <a:ea typeface="Times New Roman"/>
                          <a:cs typeface="Times New Roman"/>
                        </a:rPr>
                        <a:t>Kunst/Gestaltung</a:t>
                      </a: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Wirtschaft,</a:t>
                      </a:r>
                    </a:p>
                    <a:p>
                      <a:pPr>
                        <a:spcAft>
                          <a:spcPts val="0"/>
                        </a:spcAft>
                      </a:pPr>
                      <a:r>
                        <a:rPr lang="de-DE" sz="1200" b="1" dirty="0">
                          <a:latin typeface="+mj-lt"/>
                          <a:ea typeface="Times New Roman"/>
                          <a:cs typeface="Times New Roman"/>
                        </a:rPr>
                        <a:t>Technik,</a:t>
                      </a:r>
                    </a:p>
                    <a:p>
                      <a:pPr>
                        <a:spcAft>
                          <a:spcPts val="0"/>
                        </a:spcAft>
                      </a:pPr>
                      <a:r>
                        <a:rPr lang="de-DE" sz="1200" b="1" dirty="0">
                          <a:latin typeface="+mj-lt"/>
                          <a:ea typeface="Times New Roman"/>
                          <a:cs typeface="Times New Roman"/>
                        </a:rPr>
                        <a:t>Informatik,</a:t>
                      </a:r>
                    </a:p>
                    <a:p>
                      <a:pPr>
                        <a:spcAft>
                          <a:spcPts val="0"/>
                        </a:spcAft>
                      </a:pPr>
                      <a:r>
                        <a:rPr lang="de-DE" sz="1200" b="1" dirty="0">
                          <a:latin typeface="+mj-lt"/>
                          <a:ea typeface="Times New Roman"/>
                          <a:cs typeface="Times New Roman"/>
                        </a:rPr>
                        <a:t>Gestaltung</a:t>
                      </a:r>
                    </a:p>
                    <a:p>
                      <a:pPr>
                        <a:spcAft>
                          <a:spcPts val="0"/>
                        </a:spcAft>
                      </a:pPr>
                      <a:r>
                        <a:rPr lang="de-DE" sz="1200" b="1" dirty="0">
                          <a:latin typeface="+mj-lt"/>
                          <a:ea typeface="Times New Roman"/>
                          <a:cs typeface="Times New Roman"/>
                        </a:rPr>
                        <a:t>Sozialwesen</a:t>
                      </a:r>
                    </a:p>
                    <a:p>
                      <a:pPr>
                        <a:spcAft>
                          <a:spcPts val="0"/>
                        </a:spcAft>
                      </a:pPr>
                      <a:r>
                        <a:rPr lang="de-DE" sz="1200" b="1" dirty="0">
                          <a:latin typeface="+mj-lt"/>
                          <a:ea typeface="Times New Roman"/>
                          <a:cs typeface="Times New Roman"/>
                        </a:rPr>
                        <a:t>.....</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smtClean="0">
                          <a:latin typeface="+mj-lt"/>
                          <a:ea typeface="Times New Roman"/>
                          <a:cs typeface="Times New Roman"/>
                        </a:rPr>
                        <a:t>Wirtschaft</a:t>
                      </a:r>
                      <a:r>
                        <a:rPr lang="de-DE" sz="1200" b="1" dirty="0">
                          <a:latin typeface="+mj-lt"/>
                          <a:ea typeface="Times New Roman"/>
                          <a:cs typeface="Times New Roman"/>
                        </a:rPr>
                        <a:t>,</a:t>
                      </a:r>
                    </a:p>
                    <a:p>
                      <a:pPr>
                        <a:spcAft>
                          <a:spcPts val="0"/>
                        </a:spcAft>
                      </a:pPr>
                      <a:r>
                        <a:rPr lang="de-DE" sz="1200" b="1" dirty="0">
                          <a:latin typeface="+mj-lt"/>
                          <a:ea typeface="Times New Roman"/>
                          <a:cs typeface="Times New Roman"/>
                        </a:rPr>
                        <a:t>Technik,</a:t>
                      </a:r>
                    </a:p>
                    <a:p>
                      <a:pPr>
                        <a:spcAft>
                          <a:spcPts val="0"/>
                        </a:spcAft>
                      </a:pPr>
                      <a:r>
                        <a:rPr lang="de-DE" sz="1200" b="1" dirty="0">
                          <a:latin typeface="+mj-lt"/>
                          <a:ea typeface="Times New Roman"/>
                          <a:cs typeface="Times New Roman"/>
                        </a:rPr>
                        <a:t>Informatik,</a:t>
                      </a:r>
                    </a:p>
                    <a:p>
                      <a:pPr>
                        <a:spcAft>
                          <a:spcPts val="0"/>
                        </a:spcAft>
                      </a:pPr>
                      <a:r>
                        <a:rPr lang="de-DE" sz="1200" b="1" dirty="0" smtClean="0">
                          <a:latin typeface="+mj-lt"/>
                          <a:ea typeface="Times New Roman"/>
                          <a:cs typeface="Times New Roman"/>
                        </a:rPr>
                        <a:t>Sozialwesen</a:t>
                      </a:r>
                      <a:endParaRPr lang="de-DE" sz="1200" b="1" dirty="0">
                        <a:latin typeface="+mj-lt"/>
                        <a:ea typeface="Times New Roman"/>
                        <a:cs typeface="Times New Roman"/>
                      </a:endParaRP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Gehobener </a:t>
                      </a:r>
                      <a:r>
                        <a:rPr lang="de-DE" sz="1200" b="1" dirty="0" err="1">
                          <a:latin typeface="+mj-lt"/>
                          <a:ea typeface="Times New Roman"/>
                          <a:cs typeface="Times New Roman"/>
                        </a:rPr>
                        <a:t>nichttechn</a:t>
                      </a:r>
                      <a:r>
                        <a:rPr lang="de-DE" sz="1200" b="1" dirty="0">
                          <a:latin typeface="+mj-lt"/>
                          <a:ea typeface="Times New Roman"/>
                          <a:cs typeface="Times New Roman"/>
                        </a:rPr>
                        <a:t>. Dienst</a:t>
                      </a:r>
                    </a:p>
                    <a:p>
                      <a:pPr>
                        <a:spcAft>
                          <a:spcPts val="0"/>
                        </a:spcAft>
                      </a:pPr>
                      <a:r>
                        <a:rPr lang="de-DE" sz="1200" b="1" dirty="0">
                          <a:latin typeface="+mj-lt"/>
                          <a:ea typeface="Times New Roman"/>
                          <a:cs typeface="Times New Roman"/>
                        </a:rPr>
                        <a:t>Ca. 30 Richtungen:</a:t>
                      </a:r>
                    </a:p>
                    <a:p>
                      <a:pPr>
                        <a:spcAft>
                          <a:spcPts val="0"/>
                        </a:spcAft>
                      </a:pPr>
                      <a:r>
                        <a:rPr lang="de-DE" sz="1200" b="1" dirty="0">
                          <a:latin typeface="+mj-lt"/>
                          <a:ea typeface="Times New Roman"/>
                          <a:cs typeface="Times New Roman"/>
                        </a:rPr>
                        <a:t>Polizei,</a:t>
                      </a:r>
                    </a:p>
                    <a:p>
                      <a:pPr>
                        <a:spcAft>
                          <a:spcPts val="0"/>
                        </a:spcAft>
                      </a:pPr>
                      <a:r>
                        <a:rPr lang="de-DE" sz="1200" b="1" dirty="0">
                          <a:latin typeface="+mj-lt"/>
                          <a:ea typeface="Times New Roman"/>
                          <a:cs typeface="Times New Roman"/>
                        </a:rPr>
                        <a:t>Kommune,</a:t>
                      </a:r>
                    </a:p>
                    <a:p>
                      <a:pPr>
                        <a:spcAft>
                          <a:spcPts val="0"/>
                        </a:spcAft>
                      </a:pPr>
                      <a:r>
                        <a:rPr lang="de-DE" sz="1200" b="1" dirty="0">
                          <a:latin typeface="+mj-lt"/>
                          <a:ea typeface="Times New Roman"/>
                          <a:cs typeface="Times New Roman"/>
                        </a:rPr>
                        <a:t>Gericht</a:t>
                      </a:r>
                    </a:p>
                    <a:p>
                      <a:pPr>
                        <a:spcAft>
                          <a:spcPts val="0"/>
                        </a:spcAft>
                      </a:pPr>
                      <a:r>
                        <a:rPr lang="de-DE" sz="1200" b="1" dirty="0">
                          <a:latin typeface="+mj-lt"/>
                          <a:ea typeface="Times New Roman"/>
                          <a:cs typeface="Times New Roman"/>
                        </a:rPr>
                        <a:t>......</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Büro,</a:t>
                      </a:r>
                    </a:p>
                    <a:p>
                      <a:pPr>
                        <a:spcAft>
                          <a:spcPts val="0"/>
                        </a:spcAft>
                      </a:pPr>
                      <a:r>
                        <a:rPr lang="de-DE" sz="1200" b="1" dirty="0">
                          <a:latin typeface="+mj-lt"/>
                          <a:ea typeface="Times New Roman"/>
                          <a:cs typeface="Times New Roman"/>
                        </a:rPr>
                        <a:t>Labor,</a:t>
                      </a:r>
                    </a:p>
                    <a:p>
                      <a:pPr>
                        <a:spcAft>
                          <a:spcPts val="0"/>
                        </a:spcAft>
                      </a:pPr>
                      <a:r>
                        <a:rPr lang="de-DE" sz="1200" b="1" dirty="0">
                          <a:latin typeface="+mj-lt"/>
                          <a:ea typeface="Times New Roman"/>
                          <a:cs typeface="Times New Roman"/>
                        </a:rPr>
                        <a:t>Handwerk,</a:t>
                      </a:r>
                    </a:p>
                    <a:p>
                      <a:pPr>
                        <a:spcAft>
                          <a:spcPts val="0"/>
                        </a:spcAft>
                      </a:pPr>
                      <a:r>
                        <a:rPr lang="de-DE" sz="1200" b="1" dirty="0">
                          <a:latin typeface="+mj-lt"/>
                          <a:ea typeface="Times New Roman"/>
                          <a:cs typeface="Times New Roman"/>
                        </a:rPr>
                        <a:t>Industrie,</a:t>
                      </a:r>
                    </a:p>
                    <a:p>
                      <a:pPr>
                        <a:spcAft>
                          <a:spcPts val="0"/>
                        </a:spcAft>
                      </a:pPr>
                      <a:r>
                        <a:rPr lang="de-DE" sz="1200" b="1" dirty="0">
                          <a:latin typeface="+mj-lt"/>
                          <a:ea typeface="Times New Roman"/>
                          <a:cs typeface="Times New Roman"/>
                        </a:rPr>
                        <a:t>Gestaltung,</a:t>
                      </a:r>
                    </a:p>
                    <a:p>
                      <a:pPr>
                        <a:spcAft>
                          <a:spcPts val="0"/>
                        </a:spcAft>
                      </a:pPr>
                      <a:r>
                        <a:rPr lang="de-DE" sz="1200" b="1" dirty="0">
                          <a:latin typeface="+mj-lt"/>
                          <a:ea typeface="Times New Roman"/>
                          <a:cs typeface="Times New Roman"/>
                        </a:rPr>
                        <a:t>Bau</a:t>
                      </a:r>
                    </a:p>
                    <a:p>
                      <a:pPr>
                        <a:spcAft>
                          <a:spcPts val="0"/>
                        </a:spcAft>
                      </a:pPr>
                      <a:r>
                        <a:rPr lang="de-DE" sz="1200" b="1" dirty="0">
                          <a:latin typeface="+mj-lt"/>
                          <a:ea typeface="Times New Roman"/>
                          <a:cs typeface="Times New Roman"/>
                        </a:rPr>
                        <a:t>....</a:t>
                      </a:r>
                    </a:p>
                    <a:p>
                      <a:pPr>
                        <a:spcAft>
                          <a:spcPts val="0"/>
                        </a:spcAft>
                      </a:pPr>
                      <a:r>
                        <a:rPr lang="de-DE" sz="1200" b="1" dirty="0">
                          <a:latin typeface="+mj-lt"/>
                          <a:ea typeface="Times New Roman"/>
                          <a:cs typeface="Times New Roman"/>
                        </a:rPr>
                        <a:t>ca. 400 Berufe</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Soziales,</a:t>
                      </a:r>
                    </a:p>
                    <a:p>
                      <a:pPr>
                        <a:spcAft>
                          <a:spcPts val="0"/>
                        </a:spcAft>
                      </a:pPr>
                      <a:r>
                        <a:rPr lang="de-DE" sz="1200" b="1" dirty="0">
                          <a:latin typeface="+mj-lt"/>
                          <a:ea typeface="Times New Roman"/>
                          <a:cs typeface="Times New Roman"/>
                        </a:rPr>
                        <a:t>Labor,</a:t>
                      </a:r>
                    </a:p>
                    <a:p>
                      <a:pPr>
                        <a:spcAft>
                          <a:spcPts val="0"/>
                        </a:spcAft>
                      </a:pPr>
                      <a:r>
                        <a:rPr lang="de-DE" sz="1200" b="1" dirty="0">
                          <a:latin typeface="+mj-lt"/>
                          <a:ea typeface="Times New Roman"/>
                          <a:cs typeface="Times New Roman"/>
                        </a:rPr>
                        <a:t>Medizin,</a:t>
                      </a:r>
                    </a:p>
                    <a:p>
                      <a:pPr>
                        <a:spcAft>
                          <a:spcPts val="0"/>
                        </a:spcAft>
                      </a:pPr>
                      <a:r>
                        <a:rPr lang="de-DE" sz="1200" b="1" dirty="0">
                          <a:latin typeface="+mj-lt"/>
                          <a:ea typeface="Times New Roman"/>
                          <a:cs typeface="Times New Roman"/>
                        </a:rPr>
                        <a:t>Büro</a:t>
                      </a:r>
                    </a:p>
                    <a:p>
                      <a:pPr>
                        <a:spcAft>
                          <a:spcPts val="0"/>
                        </a:spcAft>
                      </a:pPr>
                      <a:r>
                        <a:rPr lang="de-DE" sz="1200" b="1" dirty="0">
                          <a:latin typeface="+mj-lt"/>
                          <a:ea typeface="Times New Roman"/>
                          <a:cs typeface="Times New Roman"/>
                        </a:rPr>
                        <a:t>…….</a:t>
                      </a:r>
                    </a:p>
                    <a:p>
                      <a:pPr>
                        <a:spcAft>
                          <a:spcPts val="0"/>
                        </a:spcAft>
                      </a:pPr>
                      <a:r>
                        <a:rPr lang="de-DE" sz="1200" b="1" dirty="0">
                          <a:latin typeface="+mj-lt"/>
                          <a:ea typeface="Times New Roman"/>
                          <a:cs typeface="Times New Roman"/>
                        </a:rPr>
                        <a:t>Ca. 150 </a:t>
                      </a:r>
                    </a:p>
                    <a:p>
                      <a:pPr>
                        <a:spcAft>
                          <a:spcPts val="0"/>
                        </a:spcAft>
                      </a:pPr>
                      <a:r>
                        <a:rPr lang="de-DE" sz="1200" b="1" dirty="0">
                          <a:latin typeface="+mj-lt"/>
                          <a:ea typeface="Times New Roman"/>
                          <a:cs typeface="Times New Roman"/>
                        </a:rPr>
                        <a:t>Berufe</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b="1" dirty="0">
                        <a:latin typeface="+mj-lt"/>
                        <a:ea typeface="Times New Roman"/>
                        <a:cs typeface="Times New Roman"/>
                      </a:endParaRPr>
                    </a:p>
                    <a:p>
                      <a:pPr>
                        <a:spcAft>
                          <a:spcPts val="0"/>
                        </a:spcAft>
                      </a:pPr>
                      <a:r>
                        <a:rPr lang="de-DE" sz="1200" b="1" dirty="0" smtClean="0">
                          <a:latin typeface="+mj-lt"/>
                          <a:ea typeface="Times New Roman"/>
                          <a:cs typeface="Times New Roman"/>
                        </a:rPr>
                        <a:t>Stewardess</a:t>
                      </a:r>
                      <a:r>
                        <a:rPr lang="de-DE" sz="1200" b="1" dirty="0">
                          <a:latin typeface="+mj-lt"/>
                          <a:ea typeface="Times New Roman"/>
                          <a:cs typeface="Times New Roman"/>
                        </a:rPr>
                        <a:t>, Pilot,</a:t>
                      </a:r>
                    </a:p>
                    <a:p>
                      <a:pPr>
                        <a:spcAft>
                          <a:spcPts val="0"/>
                        </a:spcAft>
                      </a:pPr>
                      <a:r>
                        <a:rPr lang="de-DE" sz="1200" b="1" dirty="0" smtClean="0">
                          <a:latin typeface="+mj-lt"/>
                          <a:ea typeface="Times New Roman"/>
                          <a:cs typeface="Times New Roman"/>
                        </a:rPr>
                        <a:t>Schauspieler</a:t>
                      </a:r>
                      <a:r>
                        <a:rPr lang="de-DE" sz="1200" b="1" dirty="0">
                          <a:latin typeface="+mj-lt"/>
                          <a:ea typeface="Times New Roman"/>
                          <a:cs typeface="Times New Roman"/>
                        </a:rPr>
                        <a:t>,</a:t>
                      </a:r>
                    </a:p>
                    <a:p>
                      <a:pPr>
                        <a:spcAft>
                          <a:spcPts val="0"/>
                        </a:spcAft>
                      </a:pPr>
                      <a:r>
                        <a:rPr lang="de-DE" sz="1200" b="1" dirty="0">
                          <a:latin typeface="+mj-lt"/>
                          <a:ea typeface="Times New Roman"/>
                          <a:cs typeface="Times New Roman"/>
                        </a:rPr>
                        <a:t>Reiseleiter,</a:t>
                      </a:r>
                    </a:p>
                    <a:p>
                      <a:pPr>
                        <a:spcAft>
                          <a:spcPts val="0"/>
                        </a:spcAft>
                      </a:pPr>
                      <a:r>
                        <a:rPr lang="de-DE" sz="1200" b="1" dirty="0">
                          <a:latin typeface="+mj-lt"/>
                          <a:ea typeface="Times New Roman"/>
                          <a:cs typeface="Times New Roman"/>
                        </a:rPr>
                        <a:t>Journalist,</a:t>
                      </a:r>
                    </a:p>
                    <a:p>
                      <a:pPr>
                        <a:spcAft>
                          <a:spcPts val="0"/>
                        </a:spcAft>
                      </a:pPr>
                      <a:r>
                        <a:rPr lang="de-DE" sz="1200" b="1" dirty="0" smtClean="0">
                          <a:latin typeface="+mj-lt"/>
                          <a:ea typeface="Times New Roman"/>
                          <a:cs typeface="Times New Roman"/>
                        </a:rPr>
                        <a:t>Schriftsteller</a:t>
                      </a:r>
                      <a:endParaRPr lang="de-DE" sz="1200" b="1" dirty="0">
                        <a:latin typeface="+mj-lt"/>
                        <a:ea typeface="Times New Roman"/>
                        <a:cs typeface="Times New Roman"/>
                      </a:endParaRPr>
                    </a:p>
                    <a:p>
                      <a:pPr>
                        <a:spcAft>
                          <a:spcPts val="0"/>
                        </a:spcAft>
                      </a:pPr>
                      <a:r>
                        <a:rPr lang="de-DE" sz="1200" b="1" dirty="0">
                          <a:latin typeface="+mj-lt"/>
                          <a:ea typeface="Times New Roman"/>
                          <a:cs typeface="Times New Roman"/>
                        </a:rPr>
                        <a:t>......</a:t>
                      </a:r>
                    </a:p>
                  </a:txBody>
                  <a:tcPr marL="29448" marR="2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8870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BAföG - 2</a:t>
            </a:r>
            <a:endParaRPr lang="de-DE" dirty="0"/>
          </a:p>
        </p:txBody>
      </p:sp>
      <p:sp>
        <p:nvSpPr>
          <p:cNvPr id="3" name="Textplatzhalter 2"/>
          <p:cNvSpPr>
            <a:spLocks noGrp="1"/>
          </p:cNvSpPr>
          <p:nvPr>
            <p:ph type="body" sz="quarter" idx="12"/>
          </p:nvPr>
        </p:nvSpPr>
        <p:spPr>
          <a:xfrm>
            <a:off x="719999" y="1230087"/>
            <a:ext cx="7736613" cy="5278368"/>
          </a:xfrm>
        </p:spPr>
        <p:txBody>
          <a:bodyPr/>
          <a:lstStyle/>
          <a:p>
            <a:pPr marL="0" indent="0">
              <a:buNone/>
            </a:pPr>
            <a:r>
              <a:rPr lang="de-DE" sz="1400" dirty="0" smtClean="0"/>
              <a:t>      Förderungsanspruch</a:t>
            </a:r>
            <a:r>
              <a:rPr lang="de-DE" sz="1400" dirty="0"/>
              <a:t>/-</a:t>
            </a:r>
            <a:r>
              <a:rPr lang="de-DE" sz="1400" dirty="0" smtClean="0"/>
              <a:t>höhe.</a:t>
            </a:r>
            <a:endParaRPr lang="de-DE" sz="1400" dirty="0"/>
          </a:p>
          <a:p>
            <a:pPr marL="0" lvl="0" indent="0">
              <a:buNone/>
            </a:pPr>
            <a:r>
              <a:rPr lang="de-DE" sz="1200" dirty="0" smtClean="0"/>
              <a:t>          -i.d.R</a:t>
            </a:r>
            <a:r>
              <a:rPr lang="de-DE" sz="1200" dirty="0"/>
              <a:t>. abhängig vom Einkommen der Eltern</a:t>
            </a:r>
          </a:p>
          <a:p>
            <a:pPr marL="0" lvl="0" indent="0">
              <a:buNone/>
            </a:pPr>
            <a:r>
              <a:rPr lang="de-DE" sz="1200" dirty="0" smtClean="0"/>
              <a:t>           -bei </a:t>
            </a:r>
            <a:r>
              <a:rPr lang="de-DE" sz="1200" dirty="0"/>
              <a:t>Ausbildungen, dualen Studiengängen wird das Einkommen des Kindes angerechnet</a:t>
            </a:r>
          </a:p>
          <a:p>
            <a:pPr marL="0" lvl="0" indent="0">
              <a:buNone/>
            </a:pPr>
            <a:r>
              <a:rPr lang="de-DE" sz="1200" dirty="0" smtClean="0"/>
              <a:t>           -Freibeträge </a:t>
            </a:r>
            <a:r>
              <a:rPr lang="de-DE" sz="1200" dirty="0"/>
              <a:t>der Eltern 1605,- E, Alleinerziehend 1070,- E, für jedes Kind in einer nicht förderungsfähigen </a:t>
            </a:r>
            <a:endParaRPr lang="de-DE" sz="1200" dirty="0" smtClean="0"/>
          </a:p>
          <a:p>
            <a:pPr marL="0" lvl="0" indent="0">
              <a:buNone/>
            </a:pPr>
            <a:r>
              <a:rPr lang="de-DE" sz="1200" dirty="0"/>
              <a:t> </a:t>
            </a:r>
            <a:r>
              <a:rPr lang="de-DE" sz="1200" dirty="0" smtClean="0"/>
              <a:t>            Ausbildung </a:t>
            </a:r>
            <a:r>
              <a:rPr lang="de-DE" sz="1200" dirty="0"/>
              <a:t>485,- E</a:t>
            </a:r>
          </a:p>
          <a:p>
            <a:pPr marL="0" lvl="0" indent="0">
              <a:buNone/>
            </a:pPr>
            <a:r>
              <a:rPr lang="de-DE" sz="1200" dirty="0" smtClean="0"/>
              <a:t>           -Einkommen </a:t>
            </a:r>
            <a:r>
              <a:rPr lang="de-DE" sz="1200" dirty="0"/>
              <a:t>der Eltern bleibt unberücksichtigt  nach mindestens   5- jähriger Berufstätigkeit</a:t>
            </a:r>
          </a:p>
          <a:p>
            <a:pPr marL="0" indent="0">
              <a:buNone/>
            </a:pPr>
            <a:r>
              <a:rPr lang="de-DE" sz="900" dirty="0"/>
              <a:t> </a:t>
            </a:r>
          </a:p>
          <a:p>
            <a:pPr marL="0" indent="0">
              <a:buNone/>
            </a:pPr>
            <a:r>
              <a:rPr lang="de-DE" sz="900" dirty="0" smtClean="0"/>
              <a:t>          </a:t>
            </a:r>
            <a:r>
              <a:rPr lang="de-DE" sz="1400" dirty="0" smtClean="0"/>
              <a:t>Dazuverdienen/jobben des Kindes:      </a:t>
            </a:r>
            <a:r>
              <a:rPr lang="de-DE" sz="1200" dirty="0" smtClean="0"/>
              <a:t>bis </a:t>
            </a:r>
            <a:r>
              <a:rPr lang="de-DE" sz="1200" dirty="0"/>
              <a:t>zu 4.800,- E im Jahr</a:t>
            </a:r>
          </a:p>
          <a:p>
            <a:pPr marL="0" indent="0">
              <a:buNone/>
            </a:pPr>
            <a:r>
              <a:rPr lang="de-DE" sz="900" dirty="0"/>
              <a:t> </a:t>
            </a:r>
            <a:endParaRPr lang="de-DE" sz="1400" dirty="0"/>
          </a:p>
          <a:p>
            <a:pPr marL="0" indent="0">
              <a:buNone/>
            </a:pPr>
            <a:r>
              <a:rPr lang="de-DE" sz="1400" dirty="0" smtClean="0"/>
              <a:t>      Vermögensanrechnung:    </a:t>
            </a:r>
            <a:r>
              <a:rPr lang="de-DE" sz="1200" dirty="0" smtClean="0"/>
              <a:t>eigenes </a:t>
            </a:r>
            <a:r>
              <a:rPr lang="de-DE" sz="1200" dirty="0"/>
              <a:t>Vermögen des Kindes bis 5.200,-E , (auch PKW)</a:t>
            </a:r>
          </a:p>
          <a:p>
            <a:pPr marL="0" indent="0">
              <a:buNone/>
            </a:pPr>
            <a:r>
              <a:rPr lang="de-DE" sz="900" dirty="0"/>
              <a:t> </a:t>
            </a:r>
          </a:p>
          <a:p>
            <a:pPr marL="0" indent="0">
              <a:buNone/>
            </a:pPr>
            <a:r>
              <a:rPr lang="de-DE" sz="1400" dirty="0" smtClean="0"/>
              <a:t>       Förderungsdauer:</a:t>
            </a:r>
            <a:r>
              <a:rPr lang="de-DE" sz="1200" dirty="0" smtClean="0"/>
              <a:t> richtet </a:t>
            </a:r>
            <a:r>
              <a:rPr lang="de-DE" sz="1200" dirty="0"/>
              <a:t>sich nach der Regelstudienzeit</a:t>
            </a:r>
          </a:p>
          <a:p>
            <a:pPr marL="0" indent="0">
              <a:buNone/>
            </a:pPr>
            <a:r>
              <a:rPr lang="de-DE" sz="900" dirty="0"/>
              <a:t> </a:t>
            </a:r>
            <a:endParaRPr lang="de-DE" sz="1400" dirty="0"/>
          </a:p>
          <a:p>
            <a:pPr marL="0" indent="0">
              <a:buNone/>
            </a:pPr>
            <a:r>
              <a:rPr lang="de-DE" sz="1400" dirty="0" smtClean="0"/>
              <a:t>       Rückzahlung:   </a:t>
            </a:r>
            <a:r>
              <a:rPr lang="de-DE" sz="1200" dirty="0" smtClean="0"/>
              <a:t>50</a:t>
            </a:r>
            <a:r>
              <a:rPr lang="de-DE" sz="1200" dirty="0"/>
              <a:t>% ist ein zinsloses Darlehen, Schuldenhöchstsumme: 10.000,- E</a:t>
            </a:r>
          </a:p>
          <a:p>
            <a:pPr marL="0" indent="0">
              <a:buNone/>
            </a:pPr>
            <a:r>
              <a:rPr lang="de-DE" sz="900" dirty="0"/>
              <a:t> </a:t>
            </a:r>
          </a:p>
          <a:p>
            <a:pPr marL="0" indent="0">
              <a:buNone/>
            </a:pPr>
            <a:r>
              <a:rPr lang="de-DE" sz="1400" dirty="0" smtClean="0"/>
              <a:t>       Ausland-BAföG:   </a:t>
            </a:r>
            <a:r>
              <a:rPr lang="de-DE" sz="1200" dirty="0" smtClean="0"/>
              <a:t>Förderung </a:t>
            </a:r>
            <a:r>
              <a:rPr lang="de-DE" sz="1200" dirty="0"/>
              <a:t>innerhalb der EU und der Schweiz für das gesamte Studium möglich</a:t>
            </a:r>
          </a:p>
          <a:p>
            <a:pPr marL="0" indent="0">
              <a:buNone/>
            </a:pPr>
            <a:r>
              <a:rPr lang="de-DE" sz="900" dirty="0"/>
              <a:t> </a:t>
            </a:r>
            <a:endParaRPr lang="de-DE" sz="1400" dirty="0"/>
          </a:p>
          <a:p>
            <a:pPr marL="0" indent="0">
              <a:buNone/>
            </a:pPr>
            <a:r>
              <a:rPr lang="de-DE" sz="1400" dirty="0"/>
              <a:t> </a:t>
            </a:r>
            <a:r>
              <a:rPr lang="de-DE" sz="1400" dirty="0" smtClean="0"/>
              <a:t>      Fachwechsel:    </a:t>
            </a:r>
            <a:r>
              <a:rPr lang="de-DE" sz="1200" dirty="0" smtClean="0"/>
              <a:t>weitere </a:t>
            </a:r>
            <a:r>
              <a:rPr lang="de-DE" sz="1200" dirty="0"/>
              <a:t>Zahlung nur unter eingeschränkten Umständen</a:t>
            </a:r>
          </a:p>
          <a:p>
            <a:pPr marL="0" indent="0">
              <a:buNone/>
            </a:pPr>
            <a:r>
              <a:rPr lang="de-DE" dirty="0"/>
              <a:t>  </a:t>
            </a:r>
          </a:p>
        </p:txBody>
      </p:sp>
      <p:sp>
        <p:nvSpPr>
          <p:cNvPr id="4" name="Fußzeilenplatzhalter 3"/>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537773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Stipendium</a:t>
            </a:r>
            <a:endParaRPr lang="de-DE" dirty="0"/>
          </a:p>
        </p:txBody>
      </p:sp>
      <p:sp>
        <p:nvSpPr>
          <p:cNvPr id="3" name="Textplatzhalter 2"/>
          <p:cNvSpPr>
            <a:spLocks noGrp="1"/>
          </p:cNvSpPr>
          <p:nvPr>
            <p:ph type="body" sz="quarter" idx="12"/>
          </p:nvPr>
        </p:nvSpPr>
        <p:spPr>
          <a:xfrm>
            <a:off x="719999" y="1186543"/>
            <a:ext cx="7736613" cy="5675913"/>
          </a:xfrm>
        </p:spPr>
        <p:txBody>
          <a:bodyPr/>
          <a:lstStyle/>
          <a:p>
            <a:pPr marL="0" indent="0">
              <a:buNone/>
            </a:pPr>
            <a:r>
              <a:rPr lang="de-DE" sz="1400" dirty="0" smtClean="0"/>
              <a:t>      Wofür</a:t>
            </a:r>
            <a:r>
              <a:rPr lang="de-DE" sz="1400" dirty="0"/>
              <a:t>?</a:t>
            </a:r>
          </a:p>
          <a:p>
            <a:pPr lvl="0"/>
            <a:r>
              <a:rPr lang="de-DE" sz="1200" dirty="0"/>
              <a:t>für das gesamte Studium</a:t>
            </a:r>
          </a:p>
          <a:p>
            <a:pPr lvl="0"/>
            <a:r>
              <a:rPr lang="de-DE" sz="1200" dirty="0"/>
              <a:t>für Abschnitte des Studiums</a:t>
            </a:r>
          </a:p>
          <a:p>
            <a:pPr lvl="0"/>
            <a:r>
              <a:rPr lang="de-DE" sz="1200" dirty="0"/>
              <a:t>Auslandsaufenthalte</a:t>
            </a:r>
          </a:p>
          <a:p>
            <a:pPr lvl="0"/>
            <a:r>
              <a:rPr lang="de-DE" sz="1200" dirty="0"/>
              <a:t>für bestimmte </a:t>
            </a:r>
            <a:r>
              <a:rPr lang="de-DE" sz="1200" dirty="0" smtClean="0"/>
              <a:t>Projekte</a:t>
            </a:r>
            <a:endParaRPr lang="de-DE" sz="1200" dirty="0"/>
          </a:p>
          <a:p>
            <a:endParaRPr lang="de-DE" sz="1100" dirty="0"/>
          </a:p>
          <a:p>
            <a:pPr marL="0" indent="0">
              <a:buNone/>
            </a:pPr>
            <a:r>
              <a:rPr lang="de-DE" sz="1400" dirty="0" smtClean="0"/>
              <a:t>       Institutionen</a:t>
            </a:r>
            <a:endParaRPr lang="de-DE" sz="1400" dirty="0"/>
          </a:p>
          <a:p>
            <a:pPr lvl="0"/>
            <a:r>
              <a:rPr lang="de-DE" sz="1200" dirty="0" smtClean="0"/>
              <a:t>Staat, EU, Parteien</a:t>
            </a:r>
            <a:r>
              <a:rPr lang="de-DE" sz="1200" dirty="0"/>
              <a:t>, </a:t>
            </a:r>
            <a:r>
              <a:rPr lang="de-DE" sz="1200" dirty="0" smtClean="0"/>
              <a:t>Kirche, Verbände</a:t>
            </a:r>
            <a:r>
              <a:rPr lang="de-DE" sz="1200" dirty="0"/>
              <a:t>, </a:t>
            </a:r>
            <a:r>
              <a:rPr lang="de-DE" sz="1200" dirty="0" smtClean="0"/>
              <a:t>Gewerkschaften, Unternehmen, Privatpersonen</a:t>
            </a:r>
            <a:r>
              <a:rPr lang="de-DE" sz="1200" dirty="0"/>
              <a:t> </a:t>
            </a:r>
          </a:p>
          <a:p>
            <a:pPr marL="0" indent="0">
              <a:buNone/>
            </a:pPr>
            <a:r>
              <a:rPr lang="de-DE" sz="1100" dirty="0"/>
              <a:t> </a:t>
            </a:r>
          </a:p>
          <a:p>
            <a:pPr marL="0" indent="0">
              <a:buNone/>
            </a:pPr>
            <a:r>
              <a:rPr lang="de-DE" sz="1400" dirty="0" smtClean="0"/>
              <a:t>       Überblick</a:t>
            </a:r>
            <a:endParaRPr lang="de-DE" sz="1400" dirty="0"/>
          </a:p>
          <a:p>
            <a:pPr lvl="0"/>
            <a:r>
              <a:rPr lang="de-DE" sz="1200" u="sng" dirty="0">
                <a:hlinkClick r:id="rId2"/>
              </a:rPr>
              <a:t>www.stipendienlotse.de</a:t>
            </a:r>
            <a:r>
              <a:rPr lang="de-DE" sz="1200" dirty="0"/>
              <a:t> (vom Bundesministerium)</a:t>
            </a:r>
          </a:p>
          <a:p>
            <a:pPr lvl="0"/>
            <a:r>
              <a:rPr lang="de-DE" sz="1200" u="sng" dirty="0">
                <a:hlinkClick r:id="rId3"/>
              </a:rPr>
              <a:t>www.stipendiumplus.de</a:t>
            </a:r>
            <a:endParaRPr lang="de-DE" sz="1200" dirty="0"/>
          </a:p>
          <a:p>
            <a:pPr lvl="0"/>
            <a:r>
              <a:rPr lang="de-DE" sz="1100" dirty="0" smtClean="0"/>
              <a:t>…</a:t>
            </a:r>
            <a:endParaRPr lang="de-DE" sz="1100" dirty="0"/>
          </a:p>
          <a:p>
            <a:pPr marL="0" indent="0">
              <a:buNone/>
            </a:pPr>
            <a:r>
              <a:rPr lang="de-DE" sz="1400" dirty="0" smtClean="0"/>
              <a:t>       Beispiele</a:t>
            </a:r>
            <a:endParaRPr lang="de-DE" sz="1400" dirty="0"/>
          </a:p>
          <a:p>
            <a:pPr lvl="0"/>
            <a:r>
              <a:rPr lang="de-DE" sz="1200" u="sng" dirty="0" smtClean="0">
                <a:hlinkClick r:id="rId4"/>
              </a:rPr>
              <a:t>www.studienstiftung.de</a:t>
            </a:r>
            <a:r>
              <a:rPr lang="de-DE" sz="1200" u="sng" dirty="0" smtClean="0"/>
              <a:t>,     </a:t>
            </a:r>
            <a:r>
              <a:rPr lang="de-DE" sz="1200" u="sng" dirty="0" smtClean="0">
                <a:hlinkClick r:id="rId5"/>
              </a:rPr>
              <a:t>www.deutschland-stipendium.de</a:t>
            </a:r>
            <a:endParaRPr lang="de-DE" sz="1200" dirty="0"/>
          </a:p>
          <a:p>
            <a:pPr lvl="0"/>
            <a:r>
              <a:rPr lang="de-DE" sz="1200" u="sng" dirty="0" smtClean="0">
                <a:hlinkClick r:id="rId6"/>
              </a:rPr>
              <a:t>www.fes.de</a:t>
            </a:r>
            <a:r>
              <a:rPr lang="de-DE" sz="1200" u="sng" dirty="0" smtClean="0"/>
              <a:t>, </a:t>
            </a:r>
            <a:r>
              <a:rPr lang="de-DE" sz="1200" u="sng" dirty="0" smtClean="0">
                <a:hlinkClick r:id="rId7"/>
              </a:rPr>
              <a:t>www.kas.de</a:t>
            </a:r>
            <a:endParaRPr lang="de-DE" sz="1200" dirty="0"/>
          </a:p>
          <a:p>
            <a:pPr lvl="0"/>
            <a:r>
              <a:rPr lang="de-DE" sz="1200" u="sng" dirty="0">
                <a:hlinkClick r:id="rId8"/>
              </a:rPr>
              <a:t>www.evstudienwerk.de</a:t>
            </a:r>
            <a:endParaRPr lang="de-DE" sz="1200" dirty="0"/>
          </a:p>
          <a:p>
            <a:pPr lvl="0"/>
            <a:r>
              <a:rPr lang="de-DE" sz="1200" u="sng" dirty="0">
                <a:hlinkClick r:id="rId9"/>
              </a:rPr>
              <a:t>www.arbeiterkind.de</a:t>
            </a:r>
            <a:endParaRPr lang="de-DE" sz="1200" dirty="0"/>
          </a:p>
          <a:p>
            <a:pPr marL="0" indent="0">
              <a:buNone/>
            </a:pPr>
            <a:r>
              <a:rPr lang="de-DE" sz="1100" dirty="0" smtClean="0"/>
              <a:t>         …………</a:t>
            </a:r>
            <a:endParaRPr lang="de-DE" sz="1100" dirty="0"/>
          </a:p>
          <a:p>
            <a:endParaRPr lang="de-DE" dirty="0"/>
          </a:p>
        </p:txBody>
      </p:sp>
      <p:sp>
        <p:nvSpPr>
          <p:cNvPr id="4" name="Fußzeilenplatzhalter 3"/>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205810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Entscheidungen in der Mittelstufe</a:t>
            </a:r>
            <a:endParaRPr lang="de-DE" dirty="0"/>
          </a:p>
        </p:txBody>
      </p:sp>
      <p:sp>
        <p:nvSpPr>
          <p:cNvPr id="3" name="Textplatzhalter 2"/>
          <p:cNvSpPr>
            <a:spLocks noGrp="1"/>
          </p:cNvSpPr>
          <p:nvPr>
            <p:ph type="body" sz="quarter" idx="16"/>
          </p:nvPr>
        </p:nvSpPr>
        <p:spPr>
          <a:xfrm>
            <a:off x="712788" y="1421176"/>
            <a:ext cx="8221892" cy="2298065"/>
          </a:xfrm>
        </p:spPr>
        <p:txBody>
          <a:bodyPr/>
          <a:lstStyle/>
          <a:p>
            <a:r>
              <a:rPr lang="de-DE" dirty="0" smtClean="0"/>
              <a:t>9/2 Zeugnis</a:t>
            </a:r>
            <a:r>
              <a:rPr lang="de-DE" smtClean="0"/>
              <a:t>: falls </a:t>
            </a:r>
            <a:r>
              <a:rPr lang="de-DE" dirty="0" smtClean="0"/>
              <a:t>Abgang nach Mittlerer Reife - Bewerbung </a:t>
            </a:r>
            <a:r>
              <a:rPr lang="de-DE" smtClean="0"/>
              <a:t>um Ausbildungsplatz</a:t>
            </a:r>
            <a:endParaRPr lang="de-DE" dirty="0" smtClean="0"/>
          </a:p>
          <a:p>
            <a:endParaRPr lang="de-DE" dirty="0"/>
          </a:p>
          <a:p>
            <a:r>
              <a:rPr lang="de-DE" dirty="0" smtClean="0"/>
              <a:t>10/1 Zeugnis: Kurswahl für die Oberstufe am Gymnasium</a:t>
            </a:r>
          </a:p>
          <a:p>
            <a:endParaRPr lang="de-DE" dirty="0"/>
          </a:p>
          <a:p>
            <a:r>
              <a:rPr lang="de-DE" dirty="0" smtClean="0"/>
              <a:t>10/1 Zeugnis: Anmeldung, falls Schulwechsel notwendig </a:t>
            </a:r>
            <a:endParaRPr lang="de-DE" dirty="0"/>
          </a:p>
        </p:txBody>
      </p:sp>
      <p:sp>
        <p:nvSpPr>
          <p:cNvPr id="4" name="Textplatzhalter 3"/>
          <p:cNvSpPr>
            <a:spLocks noGrp="1"/>
          </p:cNvSpPr>
          <p:nvPr>
            <p:ph type="body" sz="quarter" idx="17"/>
          </p:nvPr>
        </p:nvSpPr>
        <p:spPr>
          <a:xfrm>
            <a:off x="10458636" y="1629682"/>
            <a:ext cx="3789177" cy="2098010"/>
          </a:xfrm>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2348597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Wege nach der mittleren Reife</a:t>
            </a:r>
            <a:endParaRPr lang="de-DE" dirty="0"/>
          </a:p>
        </p:txBody>
      </p:sp>
      <p:sp>
        <p:nvSpPr>
          <p:cNvPr id="3" name="Textplatzhalter 2"/>
          <p:cNvSpPr>
            <a:spLocks noGrp="1"/>
          </p:cNvSpPr>
          <p:nvPr>
            <p:ph type="body" sz="quarter" idx="16"/>
          </p:nvPr>
        </p:nvSpPr>
        <p:spPr>
          <a:xfrm>
            <a:off x="418641" y="1421175"/>
            <a:ext cx="8648241" cy="5170646"/>
          </a:xfrm>
        </p:spPr>
        <p:txBody>
          <a:bodyPr/>
          <a:lstStyle/>
          <a:p>
            <a:pPr marL="0" indent="0">
              <a:buNone/>
            </a:pPr>
            <a:r>
              <a:rPr lang="de-DE" dirty="0"/>
              <a:t> a) Ausbildung</a:t>
            </a:r>
          </a:p>
          <a:p>
            <a:pPr marL="0" indent="0">
              <a:buNone/>
            </a:pPr>
            <a:r>
              <a:rPr lang="de-DE" dirty="0"/>
              <a:t>       - parallel möglich: Fachhochschulreifeunterricht</a:t>
            </a:r>
          </a:p>
          <a:p>
            <a:pPr>
              <a:buFontTx/>
              <a:buChar char="-"/>
            </a:pPr>
            <a:endParaRPr lang="de-DE" dirty="0"/>
          </a:p>
          <a:p>
            <a:pPr marL="0" indent="0">
              <a:buNone/>
            </a:pPr>
            <a:r>
              <a:rPr lang="de-DE" dirty="0"/>
              <a:t>  b) Fachhochschulreife über:</a:t>
            </a:r>
          </a:p>
          <a:p>
            <a:pPr>
              <a:buFontTx/>
              <a:buChar char="-"/>
            </a:pPr>
            <a:r>
              <a:rPr lang="de-DE" dirty="0"/>
              <a:t>    - Fachoberschule (FOS)</a:t>
            </a:r>
          </a:p>
          <a:p>
            <a:pPr>
              <a:buFontTx/>
              <a:buChar char="-"/>
            </a:pPr>
            <a:r>
              <a:rPr lang="de-DE" dirty="0"/>
              <a:t>    - Höhere </a:t>
            </a:r>
            <a:r>
              <a:rPr lang="de-DE" dirty="0" smtClean="0"/>
              <a:t>Berufsfachschule</a:t>
            </a:r>
          </a:p>
          <a:p>
            <a:pPr>
              <a:buFontTx/>
              <a:buChar char="-"/>
            </a:pPr>
            <a:r>
              <a:rPr lang="de-DE" dirty="0"/>
              <a:t> </a:t>
            </a:r>
            <a:r>
              <a:rPr lang="de-DE" dirty="0" smtClean="0"/>
              <a:t>   - Abgang nach 12/2 Gymnasium und zusätzlicher Praxis</a:t>
            </a:r>
            <a:endParaRPr lang="de-DE" dirty="0"/>
          </a:p>
          <a:p>
            <a:pPr>
              <a:buFontTx/>
              <a:buChar char="-"/>
            </a:pPr>
            <a:endParaRPr lang="de-DE" dirty="0"/>
          </a:p>
          <a:p>
            <a:pPr marL="0" indent="0">
              <a:buNone/>
            </a:pPr>
            <a:r>
              <a:rPr lang="de-DE" dirty="0"/>
              <a:t>  c) Abitur über:</a:t>
            </a:r>
          </a:p>
          <a:p>
            <a:pPr>
              <a:buFontTx/>
              <a:buChar char="-"/>
            </a:pPr>
            <a:r>
              <a:rPr lang="de-DE" dirty="0"/>
              <a:t>     - Fachgymnasium</a:t>
            </a:r>
          </a:p>
          <a:p>
            <a:pPr>
              <a:buFontTx/>
              <a:buChar char="-"/>
            </a:pPr>
            <a:r>
              <a:rPr lang="de-DE" dirty="0"/>
              <a:t>     - Gymnasium</a:t>
            </a:r>
          </a:p>
          <a:p>
            <a:pPr>
              <a:buFontTx/>
              <a:buChar char="-"/>
            </a:pPr>
            <a:r>
              <a:rPr lang="de-DE" dirty="0"/>
              <a:t>     - IGS</a:t>
            </a:r>
          </a:p>
          <a:p>
            <a:pPr>
              <a:buFontTx/>
              <a:buChar char="-"/>
            </a:pPr>
            <a:r>
              <a:rPr lang="de-DE" dirty="0"/>
              <a:t>     - Montessori-Schule</a:t>
            </a:r>
          </a:p>
        </p:txBody>
      </p:sp>
      <p:sp>
        <p:nvSpPr>
          <p:cNvPr id="4" name="Textplatzhalter 3"/>
          <p:cNvSpPr>
            <a:spLocks noGrp="1"/>
          </p:cNvSpPr>
          <p:nvPr>
            <p:ph type="body" sz="quarter" idx="17"/>
          </p:nvPr>
        </p:nvSpPr>
        <p:spPr>
          <a:xfrm>
            <a:off x="10523950" y="1890939"/>
            <a:ext cx="3789177" cy="2098010"/>
          </a:xfrm>
        </p:spPr>
        <p:txBody>
          <a:bodyPr/>
          <a:lstStyle/>
          <a:p>
            <a:endParaRPr lang="de-DE"/>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243513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p:cNvGraphicFramePr>
            <a:graphicFrameLocks noChangeAspect="1"/>
          </p:cNvGraphicFramePr>
          <p:nvPr>
            <p:extLst>
              <p:ext uri="{D42A27DB-BD31-4B8C-83A1-F6EECF244321}">
                <p14:modId xmlns:p14="http://schemas.microsoft.com/office/powerpoint/2010/main" val="721220632"/>
              </p:ext>
            </p:extLst>
          </p:nvPr>
        </p:nvGraphicFramePr>
        <p:xfrm>
          <a:off x="320675" y="1382713"/>
          <a:ext cx="8343900" cy="5303837"/>
        </p:xfrm>
        <a:graphic>
          <a:graphicData uri="http://schemas.openxmlformats.org/presentationml/2006/ole">
            <mc:AlternateContent xmlns:mc="http://schemas.openxmlformats.org/markup-compatibility/2006">
              <mc:Choice xmlns:v="urn:schemas-microsoft-com:vml" Requires="v">
                <p:oleObj spid="_x0000_s3119" name="Document" r:id="rId4" imgW="9292114" imgH="5887785" progId="Word.Document.8">
                  <p:embed/>
                </p:oleObj>
              </mc:Choice>
              <mc:Fallback>
                <p:oleObj name="Document" r:id="rId4" imgW="9292114" imgH="5887785" progId="Word.Document.8">
                  <p:embed/>
                  <p:pic>
                    <p:nvPicPr>
                      <p:cNvPr id="0" name="Object 3"/>
                      <p:cNvPicPr>
                        <a:picLocks noChangeAspect="1" noChangeArrowheads="1"/>
                      </p:cNvPicPr>
                      <p:nvPr/>
                    </p:nvPicPr>
                    <p:blipFill>
                      <a:blip r:embed="rId5"/>
                      <a:srcRect/>
                      <a:stretch>
                        <a:fillRect/>
                      </a:stretch>
                    </p:blipFill>
                    <p:spPr bwMode="auto">
                      <a:xfrm>
                        <a:off x="320675" y="1382713"/>
                        <a:ext cx="8343900" cy="5303837"/>
                      </a:xfrm>
                      <a:prstGeom prst="rect">
                        <a:avLst/>
                      </a:prstGeom>
                      <a:noFill/>
                      <a:ln>
                        <a:noFill/>
                      </a:ln>
                      <a:extLst/>
                    </p:spPr>
                  </p:pic>
                </p:oleObj>
              </mc:Fallback>
            </mc:AlternateContent>
          </a:graphicData>
        </a:graphic>
      </p:graphicFrame>
      <p:sp>
        <p:nvSpPr>
          <p:cNvPr id="2" name="Titel 1"/>
          <p:cNvSpPr>
            <a:spLocks noGrp="1"/>
          </p:cNvSpPr>
          <p:nvPr>
            <p:ph type="title"/>
          </p:nvPr>
        </p:nvSpPr>
        <p:spPr/>
        <p:txBody>
          <a:bodyPr/>
          <a:lstStyle/>
          <a:p>
            <a:r>
              <a:rPr lang="de-DE" dirty="0" smtClean="0"/>
              <a:t>Zeitplan Oberstufe</a:t>
            </a:r>
            <a:endParaRPr lang="de-DE" dirty="0"/>
          </a:p>
        </p:txBody>
      </p:sp>
      <p:sp>
        <p:nvSpPr>
          <p:cNvPr id="3" name="Textplatzhalter 2"/>
          <p:cNvSpPr>
            <a:spLocks noGrp="1"/>
          </p:cNvSpPr>
          <p:nvPr>
            <p:ph type="body" sz="quarter" idx="16"/>
          </p:nvPr>
        </p:nvSpPr>
        <p:spPr>
          <a:xfrm>
            <a:off x="391886" y="1284514"/>
            <a:ext cx="8512629" cy="3580467"/>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4" name="Textplatzhalter 3"/>
          <p:cNvSpPr>
            <a:spLocks noGrp="1"/>
          </p:cNvSpPr>
          <p:nvPr>
            <p:ph type="body" sz="quarter" idx="17"/>
          </p:nvPr>
        </p:nvSpPr>
        <p:spPr>
          <a:xfrm flipH="1">
            <a:off x="8871856" y="1597025"/>
            <a:ext cx="174173" cy="1810204"/>
          </a:xfrm>
        </p:spPr>
        <p:txBody>
          <a:bodyPr/>
          <a:lstStyle/>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354556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 kann ich mich informieren?</a:t>
            </a:r>
            <a:endParaRPr lang="de-DE" dirty="0"/>
          </a:p>
        </p:txBody>
      </p:sp>
      <p:sp>
        <p:nvSpPr>
          <p:cNvPr id="3" name="Textplatzhalter 2"/>
          <p:cNvSpPr>
            <a:spLocks noGrp="1"/>
          </p:cNvSpPr>
          <p:nvPr>
            <p:ph type="body" sz="quarter" idx="16"/>
          </p:nvPr>
        </p:nvSpPr>
        <p:spPr>
          <a:xfrm>
            <a:off x="206829" y="1349829"/>
            <a:ext cx="8665027" cy="5411738"/>
          </a:xfrm>
        </p:spPr>
        <p:txBody>
          <a:bodyPr/>
          <a:lstStyle/>
          <a:p>
            <a:r>
              <a:rPr lang="de-DE" dirty="0">
                <a:hlinkClick r:id="rId2"/>
              </a:rPr>
              <a:t>Berufsinformationszentrum in der Arbeitsagentur </a:t>
            </a:r>
            <a:r>
              <a:rPr lang="de-DE" dirty="0" smtClean="0">
                <a:hlinkClick r:id="rId2"/>
              </a:rPr>
              <a:t>Landau</a:t>
            </a:r>
          </a:p>
          <a:p>
            <a:r>
              <a:rPr lang="de-DE" dirty="0" smtClean="0">
                <a:hlinkClick r:id="rId2"/>
              </a:rPr>
              <a:t>Berufs- und Studienberatung der Arbeitsagentur</a:t>
            </a:r>
          </a:p>
          <a:p>
            <a:r>
              <a:rPr lang="de-DE" dirty="0" smtClean="0">
                <a:hlinkClick r:id="rId2"/>
              </a:rPr>
              <a:t>Studienberatung der Hochschulen</a:t>
            </a:r>
            <a:endParaRPr lang="de-DE" dirty="0">
              <a:hlinkClick r:id="rId2"/>
            </a:endParaRPr>
          </a:p>
          <a:p>
            <a:endParaRPr lang="de-DE" dirty="0">
              <a:hlinkClick r:id="rId2"/>
            </a:endParaRPr>
          </a:p>
          <a:p>
            <a:r>
              <a:rPr lang="de-DE" dirty="0" smtClean="0">
                <a:hlinkClick r:id="rId2"/>
              </a:rPr>
              <a:t>Wichtige Internetadressen</a:t>
            </a:r>
          </a:p>
          <a:p>
            <a:r>
              <a:rPr lang="de-DE" sz="1600" dirty="0" smtClean="0">
                <a:hlinkClick r:id="rId2"/>
              </a:rPr>
              <a:t>www.berufenet.arbeitsagentur.de</a:t>
            </a:r>
            <a:endParaRPr lang="de-DE" sz="1600" dirty="0"/>
          </a:p>
          <a:p>
            <a:endParaRPr lang="de-DE" sz="1600" dirty="0"/>
          </a:p>
          <a:p>
            <a:r>
              <a:rPr lang="de-DE" sz="1600" dirty="0" smtClean="0">
                <a:hlinkClick r:id="rId3"/>
              </a:rPr>
              <a:t>www.studienwahl.de</a:t>
            </a:r>
            <a:r>
              <a:rPr lang="de-DE" sz="1600" dirty="0" smtClean="0"/>
              <a:t> und/ oder  </a:t>
            </a:r>
            <a:r>
              <a:rPr lang="de-DE" sz="1600" dirty="0" smtClean="0">
                <a:hlinkClick r:id="rId4"/>
              </a:rPr>
              <a:t>www.hochschulkompass.de</a:t>
            </a:r>
            <a:endParaRPr lang="de-DE" sz="1600" dirty="0"/>
          </a:p>
          <a:p>
            <a:endParaRPr lang="de-DE" sz="1600" dirty="0"/>
          </a:p>
          <a:p>
            <a:r>
              <a:rPr lang="de-DE" sz="1600" dirty="0">
                <a:hlinkClick r:id="rId5"/>
              </a:rPr>
              <a:t>www.kursnet.arbeitsagentur.de</a:t>
            </a:r>
            <a:endParaRPr lang="de-DE" sz="1600" dirty="0"/>
          </a:p>
          <a:p>
            <a:endParaRPr lang="de-DE" sz="1600" dirty="0"/>
          </a:p>
          <a:p>
            <a:r>
              <a:rPr lang="de-DE" sz="1600" dirty="0">
                <a:hlinkClick r:id="rId6"/>
              </a:rPr>
              <a:t>www.planet-beruf.de</a:t>
            </a:r>
            <a:endParaRPr lang="de-DE" sz="1600" dirty="0"/>
          </a:p>
          <a:p>
            <a:r>
              <a:rPr lang="de-DE" sz="1600" dirty="0">
                <a:hlinkClick r:id="rId7"/>
              </a:rPr>
              <a:t>www.abi.de</a:t>
            </a:r>
            <a:endParaRPr lang="de-DE" sz="1600" dirty="0"/>
          </a:p>
          <a:p>
            <a:r>
              <a:rPr lang="de-DE" sz="1600" dirty="0">
                <a:hlinkClick r:id="rId8"/>
              </a:rPr>
              <a:t>www.jobbörse.arbeitsagentur.de</a:t>
            </a:r>
            <a:endParaRPr lang="de-DE" sz="1600" dirty="0"/>
          </a:p>
          <a:p>
            <a:endParaRPr lang="de-DE" dirty="0"/>
          </a:p>
        </p:txBody>
      </p:sp>
      <p:sp>
        <p:nvSpPr>
          <p:cNvPr id="4" name="Textplatzhalter 3"/>
          <p:cNvSpPr>
            <a:spLocks noGrp="1"/>
          </p:cNvSpPr>
          <p:nvPr>
            <p:ph type="body" sz="quarter" idx="17"/>
          </p:nvPr>
        </p:nvSpPr>
        <p:spPr>
          <a:xfrm flipH="1">
            <a:off x="9784080" y="1597025"/>
            <a:ext cx="45719" cy="2098010"/>
          </a:xfrm>
        </p:spPr>
        <p:txBody>
          <a:bodyPr/>
          <a:lstStyle/>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1678837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Ausbildungsmesse/Hochschulinfotage</a:t>
            </a:r>
            <a:r>
              <a:rPr lang="de-DE" dirty="0" smtClean="0"/>
              <a:t> </a:t>
            </a:r>
            <a:r>
              <a:rPr lang="de-DE" smtClean="0"/>
              <a:t>Landau 2019</a:t>
            </a:r>
            <a:endParaRPr lang="de-DE" dirty="0"/>
          </a:p>
        </p:txBody>
      </p:sp>
      <p:pic>
        <p:nvPicPr>
          <p:cNvPr id="6" name="Grafik 5"/>
          <p:cNvPicPr>
            <a:picLocks noChangeAspect="1"/>
          </p:cNvPicPr>
          <p:nvPr/>
        </p:nvPicPr>
        <p:blipFill>
          <a:blip r:embed="rId2"/>
          <a:stretch>
            <a:fillRect/>
          </a:stretch>
        </p:blipFill>
        <p:spPr>
          <a:xfrm>
            <a:off x="1599137" y="3171725"/>
            <a:ext cx="5664821" cy="3248290"/>
          </a:xfrm>
          <a:prstGeom prst="rect">
            <a:avLst/>
          </a:prstGeom>
        </p:spPr>
      </p:pic>
      <p:sp>
        <p:nvSpPr>
          <p:cNvPr id="3" name="Textplatzhalter 2"/>
          <p:cNvSpPr>
            <a:spLocks noGrp="1"/>
          </p:cNvSpPr>
          <p:nvPr>
            <p:ph type="body" sz="quarter" idx="16"/>
          </p:nvPr>
        </p:nvSpPr>
        <p:spPr>
          <a:xfrm>
            <a:off x="0" y="1331016"/>
            <a:ext cx="9180513" cy="2387833"/>
          </a:xfrm>
        </p:spPr>
        <p:txBody>
          <a:bodyPr/>
          <a:lstStyle/>
          <a:p>
            <a:r>
              <a:rPr lang="de-DE" b="1" dirty="0"/>
              <a:t>Freitag, </a:t>
            </a:r>
            <a:r>
              <a:rPr lang="de-DE" b="1" dirty="0" smtClean="0"/>
              <a:t>15.3.2019, </a:t>
            </a:r>
            <a:r>
              <a:rPr lang="de-DE" b="1" dirty="0"/>
              <a:t>13:00 – 18:00 Uhr </a:t>
            </a:r>
            <a:endParaRPr lang="de-DE" b="1" dirty="0" smtClean="0"/>
          </a:p>
          <a:p>
            <a:r>
              <a:rPr lang="de-DE" b="1" dirty="0" smtClean="0"/>
              <a:t>Samstag</a:t>
            </a:r>
            <a:r>
              <a:rPr lang="de-DE" b="1" dirty="0"/>
              <a:t>, </a:t>
            </a:r>
            <a:r>
              <a:rPr lang="de-DE" b="1" dirty="0" smtClean="0"/>
              <a:t>16.3.2019, </a:t>
            </a:r>
            <a:r>
              <a:rPr lang="de-DE" b="1" dirty="0"/>
              <a:t>10:00 – 15:00 Uhr </a:t>
            </a:r>
            <a:endParaRPr lang="de-DE" b="1" dirty="0" smtClean="0"/>
          </a:p>
          <a:p>
            <a:r>
              <a:rPr lang="de-DE" b="1" dirty="0" smtClean="0"/>
              <a:t>In der Jugendstilfesthalle Landau</a:t>
            </a:r>
          </a:p>
          <a:p>
            <a:r>
              <a:rPr lang="de-DE" b="1" dirty="0" smtClean="0">
                <a:hlinkClick r:id="rId3"/>
              </a:rPr>
              <a:t>www.ausbildungsmesse-landau.de</a:t>
            </a:r>
            <a:endParaRPr lang="de-DE" b="1" dirty="0" smtClean="0"/>
          </a:p>
          <a:p>
            <a:pPr marL="0" indent="0">
              <a:buNone/>
            </a:pPr>
            <a:endParaRPr lang="de-DE" b="1" dirty="0" smtClean="0"/>
          </a:p>
          <a:p>
            <a:endParaRPr lang="de-DE" dirty="0"/>
          </a:p>
        </p:txBody>
      </p:sp>
      <p:sp>
        <p:nvSpPr>
          <p:cNvPr id="4" name="Textplatzhalter 3"/>
          <p:cNvSpPr>
            <a:spLocks noGrp="1"/>
          </p:cNvSpPr>
          <p:nvPr>
            <p:ph type="body" sz="quarter" idx="17"/>
          </p:nvPr>
        </p:nvSpPr>
        <p:spPr>
          <a:xfrm>
            <a:off x="9626137" y="1597025"/>
            <a:ext cx="45719" cy="2098010"/>
          </a:xfrm>
        </p:spPr>
        <p:txBody>
          <a:bodyPr/>
          <a:lstStyle/>
          <a:p>
            <a:endParaRPr lang="de-DE" dirty="0"/>
          </a:p>
        </p:txBody>
      </p:sp>
      <p:sp>
        <p:nvSpPr>
          <p:cNvPr id="5" name="Fußzeilenplatzhalter 4"/>
          <p:cNvSpPr>
            <a:spLocks noGrp="1"/>
          </p:cNvSpPr>
          <p:nvPr>
            <p:ph type="ftr" sz="quarter" idx="3"/>
          </p:nvPr>
        </p:nvSpPr>
        <p:spPr/>
        <p:txBody>
          <a:bodyPr/>
          <a:lstStyle/>
          <a:p>
            <a:r>
              <a:rPr lang="de-DE" smtClean="0"/>
              <a:t>Thema, 0. Monat 2014, © Bundesagentur für Arbeit</a:t>
            </a:r>
            <a:endParaRPr lang="de-DE" dirty="0"/>
          </a:p>
        </p:txBody>
      </p:sp>
    </p:spTree>
    <p:extLst>
      <p:ext uri="{BB962C8B-B14F-4D97-AF65-F5344CB8AC3E}">
        <p14:creationId xmlns:p14="http://schemas.microsoft.com/office/powerpoint/2010/main" val="1870524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folie mit kleiner Fläche und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folie mit Subline und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folie ohne Bild">
  <a:themeElements>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ohne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haltsfolien">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rennfolie ohne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ilfestellung">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3166</Words>
  <Application>Microsoft Office PowerPoint</Application>
  <PresentationFormat>Benutzerdefiniert</PresentationFormat>
  <Paragraphs>682</Paragraphs>
  <Slides>41</Slides>
  <Notes>7</Notes>
  <HiddenSlides>0</HiddenSlides>
  <MMClips>0</MMClips>
  <ScaleCrop>false</ScaleCrop>
  <HeadingPairs>
    <vt:vector size="8" baseType="variant">
      <vt:variant>
        <vt:lpstr>Verwendete Schriftarten</vt:lpstr>
      </vt:variant>
      <vt:variant>
        <vt:i4>5</vt:i4>
      </vt:variant>
      <vt:variant>
        <vt:lpstr>Design</vt:lpstr>
      </vt:variant>
      <vt:variant>
        <vt:i4>7</vt:i4>
      </vt:variant>
      <vt:variant>
        <vt:lpstr>Eingebettete OLE-Server</vt:lpstr>
      </vt:variant>
      <vt:variant>
        <vt:i4>1</vt:i4>
      </vt:variant>
      <vt:variant>
        <vt:lpstr>Folientitel</vt:lpstr>
      </vt:variant>
      <vt:variant>
        <vt:i4>41</vt:i4>
      </vt:variant>
    </vt:vector>
  </HeadingPairs>
  <TitlesOfParts>
    <vt:vector size="54" baseType="lpstr">
      <vt:lpstr>Arial</vt:lpstr>
      <vt:lpstr>Calibri</vt:lpstr>
      <vt:lpstr>MetaNormal-Roman</vt:lpstr>
      <vt:lpstr>Times New Roman</vt:lpstr>
      <vt:lpstr>Wingdings</vt:lpstr>
      <vt:lpstr>Titelfolie mit kleiner Fläche und Bild</vt:lpstr>
      <vt:lpstr>Titelfolie mit Subline und Bild</vt:lpstr>
      <vt:lpstr>Titelfolie ohne Bild</vt:lpstr>
      <vt:lpstr>Inhaltsfolien</vt:lpstr>
      <vt:lpstr>Trennfolie mit Bild</vt:lpstr>
      <vt:lpstr>Trennfolie ohne Bild</vt:lpstr>
      <vt:lpstr>Hilfestellung</vt:lpstr>
      <vt:lpstr>Document</vt:lpstr>
      <vt:lpstr>Nach der Schule… Bachelor, Master, FH, UNI, Duale Hochschule, Ausbildung?  Welcher Weg ist der richtige für mich? </vt:lpstr>
      <vt:lpstr> </vt:lpstr>
      <vt:lpstr>Berufe mit und ohne Studium</vt:lpstr>
      <vt:lpstr>Abitur – was dann?</vt:lpstr>
      <vt:lpstr>Entscheidungen in der Mittelstufe</vt:lpstr>
      <vt:lpstr>Wege nach der mittleren Reife</vt:lpstr>
      <vt:lpstr>Zeitplan Oberstufe</vt:lpstr>
      <vt:lpstr>Wo kann ich mich informieren?</vt:lpstr>
      <vt:lpstr>Ausbildungsmesse/Hochschulinfotage Landau 2019</vt:lpstr>
      <vt:lpstr>Tests</vt:lpstr>
      <vt:lpstr>Ausbildung oder Studium, pro und contra…</vt:lpstr>
      <vt:lpstr>Berufsausbildung</vt:lpstr>
      <vt:lpstr>Wege nach der Ausbildung, auch zum Studium…</vt:lpstr>
      <vt:lpstr>Voraussetzungen für ein Studium</vt:lpstr>
      <vt:lpstr>Fachhochschulreife am Gymnasium</vt:lpstr>
      <vt:lpstr>Wo kann ich was studieren?</vt:lpstr>
      <vt:lpstr>Duales Studium</vt:lpstr>
      <vt:lpstr>Praxis im dualen Studium</vt:lpstr>
      <vt:lpstr>Studium in Kooperation</vt:lpstr>
      <vt:lpstr>Studium an einer Fachhochschule</vt:lpstr>
      <vt:lpstr>Betriebsbesichtigung im Fachhochschulstudium</vt:lpstr>
      <vt:lpstr>Studium an einer Universität</vt:lpstr>
      <vt:lpstr>UNI - Hörsaal</vt:lpstr>
      <vt:lpstr>Studium</vt:lpstr>
      <vt:lpstr>Hochschulabschlüsse</vt:lpstr>
      <vt:lpstr>Bewerbung/Zulassung</vt:lpstr>
      <vt:lpstr>Bewerbungsfristen bei Studienbewerbung</vt:lpstr>
      <vt:lpstr>Sonderfall Rheinland-Pfalz</vt:lpstr>
      <vt:lpstr>Auswahlverfahren der Hochschulen</vt:lpstr>
      <vt:lpstr>Auswahlverfahren durch hochschulstart.de</vt:lpstr>
      <vt:lpstr>Mögliche Studienwege</vt:lpstr>
      <vt:lpstr>Wichtige Internetadressen</vt:lpstr>
      <vt:lpstr>Anzahl erwerbstätiger Akademiker</vt:lpstr>
      <vt:lpstr>Beschäftigungsentwicklung im Vergleich</vt:lpstr>
      <vt:lpstr>Entwicklung der Arbeitslosigkeit von Akademikern</vt:lpstr>
      <vt:lpstr>Arbeitslosigkeit im Vergleich</vt:lpstr>
      <vt:lpstr>Arbeitslosenquoten nach Fachrichtungen</vt:lpstr>
      <vt:lpstr>Kindergeld</vt:lpstr>
      <vt:lpstr>BAföG - 1</vt:lpstr>
      <vt:lpstr>BAföG - 2</vt:lpstr>
      <vt:lpstr>Stipendium</vt:lpstr>
    </vt:vector>
  </TitlesOfParts>
  <Manager>Jose.Planas@arbeitsagentur.de</Manager>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planasj</dc:creator>
  <cp:lastModifiedBy>Lau, Julia</cp:lastModifiedBy>
  <cp:revision>797</cp:revision>
  <cp:lastPrinted>2014-04-25T08:13:48Z</cp:lastPrinted>
  <dcterms:created xsi:type="dcterms:W3CDTF">2006-11-23T14:48:20Z</dcterms:created>
  <dcterms:modified xsi:type="dcterms:W3CDTF">2019-02-20T09:52:56Z</dcterms:modified>
  <cp:contentStatus>Version 140410</cp:contentStatus>
</cp:coreProperties>
</file>